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8" r:id="rId6"/>
    <p:sldId id="259" r:id="rId7"/>
    <p:sldId id="261" r:id="rId8"/>
    <p:sldId id="262" r:id="rId9"/>
    <p:sldId id="263" r:id="rId10"/>
    <p:sldId id="270" r:id="rId11"/>
    <p:sldId id="264" r:id="rId12"/>
    <p:sldId id="265" r:id="rId13"/>
    <p:sldId id="266" r:id="rId14"/>
    <p:sldId id="269" r:id="rId15"/>
    <p:sldId id="271" r:id="rId16"/>
    <p:sldId id="26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842" y="-6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F6198-B9CC-4A22-989F-FDBD9E729F76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A59DD-F9C9-4EEC-AF69-8174881DFC9B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F6198-B9CC-4A22-989F-FDBD9E729F76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A59DD-F9C9-4EEC-AF69-8174881DFC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F6198-B9CC-4A22-989F-FDBD9E729F76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A59DD-F9C9-4EEC-AF69-8174881DFC9B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F6198-B9CC-4A22-989F-FDBD9E729F76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A59DD-F9C9-4EEC-AF69-8174881DFC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F6198-B9CC-4A22-989F-FDBD9E729F76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A59DD-F9C9-4EEC-AF69-8174881DFC9B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F6198-B9CC-4A22-989F-FDBD9E729F76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A59DD-F9C9-4EEC-AF69-8174881DFC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F6198-B9CC-4A22-989F-FDBD9E729F76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A59DD-F9C9-4EEC-AF69-8174881DFC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F6198-B9CC-4A22-989F-FDBD9E729F76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A59DD-F9C9-4EEC-AF69-8174881DFC9B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F6198-B9CC-4A22-989F-FDBD9E729F76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A59DD-F9C9-4EEC-AF69-8174881DFC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F6198-B9CC-4A22-989F-FDBD9E729F76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A59DD-F9C9-4EEC-AF69-8174881DFC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F6198-B9CC-4A22-989F-FDBD9E729F76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A59DD-F9C9-4EEC-AF69-8174881DFC9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45F6198-B9CC-4A22-989F-FDBD9E729F76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68A59DD-F9C9-4EEC-AF69-8174881DFC9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484784"/>
            <a:ext cx="7848600" cy="1927225"/>
          </a:xfrm>
        </p:spPr>
        <p:txBody>
          <a:bodyPr/>
          <a:lstStyle/>
          <a:p>
            <a:r>
              <a:rPr lang="ru-RU" sz="2400" b="1" dirty="0"/>
              <a:t>Актуальные вопросы судебной практики по делам, связанным с </a:t>
            </a:r>
            <a:r>
              <a:rPr lang="ru-RU" sz="2400" b="1" dirty="0" smtClean="0"/>
              <a:t>правом на досрочное назначение </a:t>
            </a:r>
            <a:r>
              <a:rPr lang="ru-RU" sz="2400" b="1" dirty="0"/>
              <a:t>страховой пенсии.</a:t>
            </a:r>
            <a:br>
              <a:rPr lang="ru-RU" sz="2400" b="1" dirty="0"/>
            </a:br>
            <a:r>
              <a:rPr lang="ru-RU" sz="2400" b="1" dirty="0"/>
              <a:t>Тенденции, проблемы и пути </a:t>
            </a:r>
            <a:r>
              <a:rPr lang="ru-RU" sz="2400" b="1" dirty="0" smtClean="0"/>
              <a:t>решения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3573016"/>
            <a:ext cx="685807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/>
              <a:t>Старцева</a:t>
            </a:r>
            <a:r>
              <a:rPr lang="ru-RU" b="1" dirty="0" smtClean="0"/>
              <a:t> Вероника Дмитриевна</a:t>
            </a:r>
          </a:p>
          <a:p>
            <a:endParaRPr lang="ru-RU" b="1" dirty="0" smtClean="0"/>
          </a:p>
          <a:p>
            <a:r>
              <a:rPr lang="ru-RU" dirty="0" smtClean="0"/>
              <a:t>Главный специалист по юридической защите</a:t>
            </a:r>
          </a:p>
          <a:p>
            <a:r>
              <a:rPr lang="ru-RU" dirty="0" smtClean="0"/>
              <a:t>Ростовской областной организации Общероссийского Профсоюза образования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81766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Общие понятия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2764904"/>
          </a:xfrm>
        </p:spPr>
        <p:txBody>
          <a:bodyPr/>
          <a:lstStyle/>
          <a:p>
            <a:r>
              <a:rPr lang="ru-RU" dirty="0"/>
              <a:t>Согласно п.19 ст. 30 Федерального закона от 28 декабря 2013 г. N 400-ФЗ "О страховых пенсиях" (далее – Федеральный закон </a:t>
            </a:r>
            <a:r>
              <a:rPr lang="en-US" dirty="0"/>
              <a:t>N </a:t>
            </a:r>
            <a:r>
              <a:rPr lang="ru-RU" dirty="0"/>
              <a:t>400-ФЗ) лица, не менее 25 лет осуществлявшие педагогическую деятельность в организациях для детей, независимо от их возраста имеют право на досрочное назначение страховой пенсии.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5085184"/>
            <a:ext cx="7992888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chemeClr val="bg1"/>
                </a:solidFill>
              </a:rPr>
              <a:t>Имеется ряд нюансов</a:t>
            </a:r>
            <a:endParaRPr lang="ru-R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745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2217" y="260648"/>
            <a:ext cx="8229600" cy="990600"/>
          </a:xfrm>
        </p:spPr>
        <p:txBody>
          <a:bodyPr/>
          <a:lstStyle/>
          <a:p>
            <a:r>
              <a:rPr lang="ru-RU" dirty="0" smtClean="0"/>
              <a:t>Нюансы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0209" y="1052736"/>
            <a:ext cx="8229600" cy="1584176"/>
          </a:xfrm>
        </p:spPr>
        <p:txBody>
          <a:bodyPr>
            <a:normAutofit lnSpcReduction="10000"/>
          </a:bodyPr>
          <a:lstStyle/>
          <a:p>
            <a:r>
              <a:rPr lang="ru-RU" sz="1600" dirty="0"/>
              <a:t>1. Величина индивидуального пенсионного коэффициента должна быть не менее </a:t>
            </a:r>
            <a:r>
              <a:rPr lang="ru-RU" sz="1600" dirty="0" smtClean="0"/>
              <a:t>30</a:t>
            </a:r>
            <a:br>
              <a:rPr lang="ru-RU" sz="1600" dirty="0" smtClean="0"/>
            </a:br>
            <a:endParaRPr lang="ru-RU" sz="1600" dirty="0"/>
          </a:p>
          <a:p>
            <a:r>
              <a:rPr lang="ru-RU" sz="1600" dirty="0"/>
              <a:t>2. Страховая пенсия по старости лицам, имеющим право на ее получение независимо от возраста назначается </a:t>
            </a:r>
            <a:r>
              <a:rPr lang="ru-RU" sz="1600" u="sng" dirty="0"/>
              <a:t>не ранее</a:t>
            </a:r>
            <a:r>
              <a:rPr lang="ru-RU" sz="1600" dirty="0"/>
              <a:t> сроков, указанных в приложении 7 к Федеральному закону </a:t>
            </a:r>
            <a:r>
              <a:rPr lang="en-US" sz="1600" dirty="0"/>
              <a:t>N </a:t>
            </a:r>
            <a:r>
              <a:rPr lang="ru-RU" sz="1600" dirty="0"/>
              <a:t>400-ФЗ.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20080" y="2574099"/>
            <a:ext cx="3528392" cy="4948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/>
              <a:t>Год возникновения права на страховую пенсию по старости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20480" y="2564904"/>
            <a:ext cx="352839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/>
              <a:t>Сроки назначения страховой пенсии по старости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0080" y="3260699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2019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31365" y="3122200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Не ранее чем через 12 месяцев со дня возникновения права на страховую пенсию по старости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20080" y="3982589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2020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020080" y="4647490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2021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4656450" y="3844090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Не ранее чем через 24 месяца со дня возникновения права на страховую пенсию по </a:t>
            </a:r>
            <a:r>
              <a:rPr lang="ru-RU" sz="1200" dirty="0" smtClean="0"/>
              <a:t>старости</a:t>
            </a:r>
            <a:endParaRPr lang="ru-RU" sz="1200" dirty="0"/>
          </a:p>
        </p:txBody>
      </p:sp>
      <p:sp>
        <p:nvSpPr>
          <p:cNvPr id="11" name="TextBox 10"/>
          <p:cNvSpPr txBox="1"/>
          <p:nvPr/>
        </p:nvSpPr>
        <p:spPr>
          <a:xfrm>
            <a:off x="4617031" y="4508990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Не ранее чем через 36 месяцев со дня возникновения права на страховую пенсию по старости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98308" y="5291348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2022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4631163" y="5180901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Не ранее чем через 48 месяцев со дня возникновения права на страховую пенсию по старости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88539" y="5949280"/>
            <a:ext cx="885698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FF0000"/>
                </a:solidFill>
              </a:rPr>
              <a:t>2023 и последующие </a:t>
            </a:r>
            <a:r>
              <a:rPr lang="ru-RU" sz="1600" b="1" dirty="0" smtClean="0">
                <a:solidFill>
                  <a:srgbClr val="FF0000"/>
                </a:solidFill>
              </a:rPr>
              <a:t>годы - не </a:t>
            </a:r>
            <a:r>
              <a:rPr lang="ru-RU" sz="1600" b="1" dirty="0">
                <a:solidFill>
                  <a:srgbClr val="FF0000"/>
                </a:solidFill>
              </a:rPr>
              <a:t>ранее чем через 60 месяцев со дня возникновения права на страховую пенсию по старости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8106258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90600"/>
          </a:xfrm>
        </p:spPr>
        <p:txBody>
          <a:bodyPr/>
          <a:lstStyle/>
          <a:p>
            <a:r>
              <a:rPr lang="ru-RU" dirty="0" smtClean="0"/>
              <a:t>Нюансы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3528392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10000"/>
              </a:lnSpc>
            </a:pPr>
            <a:r>
              <a:rPr lang="ru-RU" dirty="0"/>
              <a:t>Гражданам, которые осуществляли педагогическую деятельность в учреждениях для детей и которые в период с 1 января 2019 г. по 31 декабря 2020 г. достигнут возраста, дающего право на страховую пенсию по старости (в том числе на ее досрочное назначение) в соответствии с законодательством РФ, действовавшим до 1 января 2019 г., либо приобрели стаж на соответствующих видах работ, требуемый для досрочного назначения пенсии, страховая пенсия по старости может назначаться ранее достижения возраста либо наступления сроков, предусмотренных соответственно приложением 7 к Федеральному закону </a:t>
            </a:r>
            <a:r>
              <a:rPr lang="en-US" dirty="0"/>
              <a:t>N</a:t>
            </a:r>
            <a:r>
              <a:rPr lang="ru-RU" dirty="0"/>
              <a:t> 400-ФЗ, но не более чем за 6 месяцев до достижения такого возраста либо наступления таких сроков.</a:t>
            </a:r>
          </a:p>
        </p:txBody>
      </p:sp>
    </p:spTree>
    <p:extLst>
      <p:ext uri="{BB962C8B-B14F-4D97-AF65-F5344CB8AC3E}">
        <p14:creationId xmlns:p14="http://schemas.microsoft.com/office/powerpoint/2010/main" val="2983972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800" dirty="0" smtClean="0"/>
              <a:t>Основные тенденции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7301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Тенденция № 1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396752"/>
          </a:xfrm>
        </p:spPr>
        <p:txBody>
          <a:bodyPr/>
          <a:lstStyle/>
          <a:p>
            <a:r>
              <a:rPr lang="ru-RU" dirty="0"/>
              <a:t>Высокий процент решений об отказе в назначении досрочной страховой пенсии педагогическим работникам.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3212976"/>
            <a:ext cx="7704856" cy="201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Причина:</a:t>
            </a:r>
          </a:p>
          <a:p>
            <a:pPr algn="ctr"/>
            <a:endParaRPr lang="ru-RU" sz="2800" dirty="0"/>
          </a:p>
          <a:p>
            <a:pPr algn="ctr"/>
            <a:r>
              <a:rPr lang="ru-RU" sz="2800" u="sng" dirty="0"/>
              <a:t>Отсутствие необходимого специального (педагогического стажа).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457571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Периоды, которые не засчитывают чаще всего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4333867"/>
          </a:xfrm>
        </p:spPr>
        <p:txBody>
          <a:bodyPr/>
          <a:lstStyle/>
          <a:p>
            <a:r>
              <a:rPr lang="ru-RU" dirty="0"/>
              <a:t>1. Нахождение на курсах повышения квалификации.</a:t>
            </a:r>
          </a:p>
          <a:p>
            <a:r>
              <a:rPr lang="ru-RU" dirty="0"/>
              <a:t>2. </a:t>
            </a:r>
            <a:r>
              <a:rPr lang="ru-RU" dirty="0" err="1"/>
              <a:t>Невключение</a:t>
            </a:r>
            <a:r>
              <a:rPr lang="ru-RU" dirty="0"/>
              <a:t> периодов работы в должности, наименование которой отсутствует в утвержденных списках работ, профессий, должностей, специальностей и учреждений.</a:t>
            </a:r>
          </a:p>
          <a:p>
            <a:r>
              <a:rPr lang="ru-RU" dirty="0"/>
              <a:t>3. Льготный стаж не заявлен работодателем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dirty="0" smtClean="0"/>
              <a:t>Когда </a:t>
            </a:r>
            <a:r>
              <a:rPr lang="ru-RU" dirty="0"/>
              <a:t>работник проработал в республике, которая раньше входила  в состав СССР.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9281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2075" y="332656"/>
            <a:ext cx="8229600" cy="990600"/>
          </a:xfrm>
        </p:spPr>
        <p:txBody>
          <a:bodyPr>
            <a:normAutofit/>
          </a:bodyPr>
          <a:lstStyle/>
          <a:p>
            <a:r>
              <a:rPr lang="ru-RU" sz="3200" dirty="0"/>
              <a:t>Практика разрешения возникших </a:t>
            </a:r>
            <a:r>
              <a:rPr lang="ru-RU" sz="3200" dirty="0" smtClean="0"/>
              <a:t>ситуаций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612439" y="1412776"/>
            <a:ext cx="784887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Нахождение </a:t>
            </a:r>
            <a:r>
              <a:rPr lang="ru-RU" b="1" dirty="0"/>
              <a:t>на курсах повышения квалификации</a:t>
            </a:r>
            <a:r>
              <a:rPr lang="ru-RU" b="1" dirty="0" smtClean="0"/>
              <a:t>.</a:t>
            </a:r>
          </a:p>
          <a:p>
            <a:pPr marL="342900" indent="-342900">
              <a:buAutoNum type="arabicPeriod"/>
            </a:pPr>
            <a:endParaRPr lang="ru-RU" dirty="0"/>
          </a:p>
          <a:p>
            <a:r>
              <a:rPr lang="ru-RU" dirty="0"/>
              <a:t>Как оспорить</a:t>
            </a:r>
            <a:r>
              <a:rPr lang="ru-RU" dirty="0" smtClean="0"/>
              <a:t>?</a:t>
            </a:r>
          </a:p>
          <a:p>
            <a:endParaRPr lang="ru-RU" dirty="0"/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Статья 187 ТК РФ. </a:t>
            </a:r>
            <a:r>
              <a:rPr lang="ru-RU" dirty="0"/>
              <a:t>Гарантии и компенсации работникам, направляемым работодателем на профессиональное обучение или дополнительное профессиональное образование, на прохождение независимой оценки </a:t>
            </a:r>
            <a:r>
              <a:rPr lang="ru-RU" dirty="0" smtClean="0"/>
              <a:t>квалификации;</a:t>
            </a:r>
          </a:p>
          <a:p>
            <a:pPr marL="285750" indent="-285750">
              <a:buFont typeface="Arial" pitchFamily="34" charset="0"/>
              <a:buChar char="•"/>
            </a:pPr>
            <a:endParaRPr lang="ru-RU" dirty="0"/>
          </a:p>
          <a:p>
            <a:pPr marL="285750" indent="-285750">
              <a:buFont typeface="Arial" pitchFamily="34" charset="0"/>
              <a:buChar char="•"/>
            </a:pPr>
            <a:r>
              <a:rPr lang="ru-RU" dirty="0"/>
              <a:t>периоды нахождения на курсах повышения квалификации являются периодами работы с сохранением средней заработной платы, за которую работодатель должен производить отчисление страховых взносов в Пенсионный фонд Российской Федерации, в связи с чем они подлежат включению в специальных стаж для назначения трудовой пенсии по </a:t>
            </a:r>
            <a:r>
              <a:rPr lang="ru-RU" dirty="0" smtClean="0"/>
              <a:t>старости</a:t>
            </a:r>
            <a:br>
              <a:rPr lang="ru-RU" dirty="0" smtClean="0"/>
            </a:br>
            <a:endParaRPr lang="ru-RU" dirty="0" smtClean="0"/>
          </a:p>
          <a:p>
            <a:pPr algn="ctr"/>
            <a:r>
              <a:rPr lang="ru-RU" dirty="0" smtClean="0"/>
              <a:t>(Определение </a:t>
            </a:r>
            <a:r>
              <a:rPr lang="ru-RU" dirty="0"/>
              <a:t>СК по гражданским делам Верховного Суда РФ от 14 декабря 2012 г. N 15-КГ12-2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88762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2075" y="332656"/>
            <a:ext cx="8229600" cy="990600"/>
          </a:xfrm>
        </p:spPr>
        <p:txBody>
          <a:bodyPr>
            <a:normAutofit/>
          </a:bodyPr>
          <a:lstStyle/>
          <a:p>
            <a:r>
              <a:rPr lang="ru-RU" sz="3200" dirty="0"/>
              <a:t>Практика разрешения возникших </a:t>
            </a:r>
            <a:r>
              <a:rPr lang="ru-RU" sz="3200" dirty="0" smtClean="0"/>
              <a:t>ситуаций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612439" y="1412776"/>
            <a:ext cx="784887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/>
              <a:t>Невключение</a:t>
            </a:r>
            <a:r>
              <a:rPr lang="ru-RU" sz="2000" b="1" dirty="0"/>
              <a:t> периодов работы в должности, наименование которой отсутствует в утвержденных списках работ, профессий, должностей, специальностей и учреждений</a:t>
            </a:r>
            <a:r>
              <a:rPr lang="ru-RU" sz="2000" b="1" dirty="0" smtClean="0"/>
              <a:t>.</a:t>
            </a:r>
          </a:p>
          <a:p>
            <a:endParaRPr lang="ru-RU" sz="2000" dirty="0"/>
          </a:p>
          <a:p>
            <a:r>
              <a:rPr lang="ru-RU" sz="2000" dirty="0"/>
              <a:t>Как оспорить</a:t>
            </a:r>
            <a:r>
              <a:rPr lang="ru-RU" sz="2000" dirty="0" smtClean="0"/>
              <a:t>?</a:t>
            </a:r>
          </a:p>
          <a:p>
            <a:endParaRPr lang="ru-RU" sz="2000" dirty="0"/>
          </a:p>
          <a:p>
            <a:pPr marL="285750" indent="-285750">
              <a:buFont typeface="Arial" pitchFamily="34" charset="0"/>
              <a:buChar char="•"/>
            </a:pPr>
            <a:r>
              <a:rPr lang="ru-RU" sz="2000" dirty="0" smtClean="0"/>
              <a:t>Должностную </a:t>
            </a:r>
            <a:r>
              <a:rPr lang="ru-RU" sz="2000" dirty="0"/>
              <a:t>инструкцию </a:t>
            </a:r>
            <a:r>
              <a:rPr lang="ru-RU" sz="2000" dirty="0" err="1"/>
              <a:t>невключенной</a:t>
            </a:r>
            <a:r>
              <a:rPr lang="ru-RU" sz="2000" dirty="0"/>
              <a:t> в список должности сравнить с теми, которые включены в </a:t>
            </a:r>
            <a:r>
              <a:rPr lang="ru-RU" sz="2000" dirty="0" smtClean="0"/>
              <a:t>списки.</a:t>
            </a:r>
          </a:p>
          <a:p>
            <a:endParaRPr lang="ru-RU" sz="2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ru-RU" sz="2000" dirty="0" smtClean="0"/>
              <a:t>Указать </a:t>
            </a:r>
            <a:r>
              <a:rPr lang="ru-RU" sz="2000" dirty="0"/>
              <a:t>на то, что, несмотря на наименование </a:t>
            </a:r>
            <a:r>
              <a:rPr lang="ru-RU" sz="2000" dirty="0" err="1"/>
              <a:t>невключенной</a:t>
            </a:r>
            <a:r>
              <a:rPr lang="ru-RU" sz="2000" dirty="0"/>
              <a:t> должности, работник осуществлял трудовые функции должности, которая включена в список (Например, «освобожденный классный воспитатель» фактически осуществлял работу воспитателя).</a:t>
            </a:r>
          </a:p>
        </p:txBody>
      </p:sp>
    </p:spTree>
    <p:extLst>
      <p:ext uri="{BB962C8B-B14F-4D97-AF65-F5344CB8AC3E}">
        <p14:creationId xmlns:p14="http://schemas.microsoft.com/office/powerpoint/2010/main" val="37847400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2075" y="332656"/>
            <a:ext cx="8229600" cy="990600"/>
          </a:xfrm>
        </p:spPr>
        <p:txBody>
          <a:bodyPr>
            <a:normAutofit/>
          </a:bodyPr>
          <a:lstStyle/>
          <a:p>
            <a:r>
              <a:rPr lang="ru-RU" sz="3200" dirty="0"/>
              <a:t>Практика разрешения возникших </a:t>
            </a:r>
            <a:r>
              <a:rPr lang="ru-RU" sz="3200" dirty="0" smtClean="0"/>
              <a:t>ситуаций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612439" y="1412776"/>
            <a:ext cx="7848872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/>
              <a:t>Невключение</a:t>
            </a:r>
            <a:r>
              <a:rPr lang="ru-RU" sz="2000" b="1" dirty="0"/>
              <a:t> периодов работы в должности, наименование которой отсутствует в утвержденных списках работ, профессий, должностей, специальностей и учреждений</a:t>
            </a:r>
            <a:r>
              <a:rPr lang="ru-RU" sz="2000" b="1" dirty="0" smtClean="0"/>
              <a:t>.</a:t>
            </a:r>
          </a:p>
          <a:p>
            <a:endParaRPr lang="ru-RU" sz="2000" dirty="0"/>
          </a:p>
          <a:p>
            <a:r>
              <a:rPr lang="ru-RU" sz="2000" dirty="0" smtClean="0"/>
              <a:t>Как оспорить?</a:t>
            </a:r>
          </a:p>
          <a:p>
            <a:endParaRPr lang="ru-RU" sz="2000" dirty="0" smtClean="0"/>
          </a:p>
          <a:p>
            <a:r>
              <a:rPr lang="ru-RU" dirty="0"/>
              <a:t>В некоторых случаях тождественность наименований профессий утверждается в НПА. </a:t>
            </a:r>
            <a:endParaRPr lang="ru-RU" dirty="0" smtClean="0"/>
          </a:p>
          <a:p>
            <a:endParaRPr lang="ru-RU" dirty="0" smtClean="0"/>
          </a:p>
          <a:p>
            <a:pPr algn="ctr"/>
            <a:r>
              <a:rPr lang="ru-RU" dirty="0" smtClean="0"/>
              <a:t>Например, наименование должности «</a:t>
            </a:r>
            <a:r>
              <a:rPr lang="ru-RU" dirty="0"/>
              <a:t>воспитатель группы продленного </a:t>
            </a:r>
            <a:r>
              <a:rPr lang="ru-RU" dirty="0" smtClean="0"/>
              <a:t>дня» тождественно наименованию </a:t>
            </a:r>
            <a:r>
              <a:rPr lang="ru-RU" dirty="0"/>
              <a:t>должности </a:t>
            </a:r>
            <a:r>
              <a:rPr lang="ru-RU" dirty="0" smtClean="0"/>
              <a:t>«воспитатель».</a:t>
            </a: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4007" y="5373216"/>
            <a:ext cx="7705735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Приказ Министерства здравоохранения и социального развития РФ от 5 июля 2005 г. N 440 "Об установлении тождества отдельных наименований должностей</a:t>
            </a:r>
          </a:p>
        </p:txBody>
      </p:sp>
    </p:spTree>
    <p:extLst>
      <p:ext uri="{BB962C8B-B14F-4D97-AF65-F5344CB8AC3E}">
        <p14:creationId xmlns:p14="http://schemas.microsoft.com/office/powerpoint/2010/main" val="26947740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2075" y="476672"/>
            <a:ext cx="8229600" cy="990600"/>
          </a:xfrm>
        </p:spPr>
        <p:txBody>
          <a:bodyPr>
            <a:normAutofit/>
          </a:bodyPr>
          <a:lstStyle/>
          <a:p>
            <a:r>
              <a:rPr lang="ru-RU" sz="3200" dirty="0"/>
              <a:t>Практика разрешения возникших </a:t>
            </a:r>
            <a:r>
              <a:rPr lang="ru-RU" sz="3200" dirty="0" smtClean="0"/>
              <a:t>ситуаций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622716" y="2132856"/>
            <a:ext cx="78488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3. Льготный стаж не заявлен работодателем (не проставлены коды льгот</a:t>
            </a:r>
            <a:r>
              <a:rPr lang="ru-RU" sz="2000" b="1" dirty="0" smtClean="0"/>
              <a:t>).</a:t>
            </a:r>
          </a:p>
          <a:p>
            <a:endParaRPr lang="ru-RU" sz="2000" dirty="0"/>
          </a:p>
          <a:p>
            <a:r>
              <a:rPr lang="ru-RU" sz="2000" dirty="0"/>
              <a:t>Как оспорить</a:t>
            </a:r>
            <a:r>
              <a:rPr lang="ru-RU" sz="2000" dirty="0" smtClean="0"/>
              <a:t>?</a:t>
            </a:r>
          </a:p>
          <a:p>
            <a:endParaRPr lang="ru-RU" sz="2000" dirty="0"/>
          </a:p>
          <a:p>
            <a:pPr marL="342900" indent="-342900">
              <a:buFont typeface="Arial" pitchFamily="34" charset="0"/>
              <a:buChar char="•"/>
            </a:pPr>
            <a:r>
              <a:rPr lang="ru-RU" sz="2000" dirty="0" smtClean="0"/>
              <a:t>Письменное </a:t>
            </a:r>
            <a:r>
              <a:rPr lang="ru-RU" sz="2000" dirty="0"/>
              <a:t>заявление на имя руководителя образовательной организации с требованием внести изменения и указать код льготы в документах</a:t>
            </a:r>
            <a:r>
              <a:rPr lang="ru-RU" sz="2000" dirty="0" smtClean="0"/>
              <a:t>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9781418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2352" y="116632"/>
            <a:ext cx="8229600" cy="990600"/>
          </a:xfrm>
        </p:spPr>
        <p:txBody>
          <a:bodyPr>
            <a:normAutofit/>
          </a:bodyPr>
          <a:lstStyle/>
          <a:p>
            <a:r>
              <a:rPr lang="ru-RU" sz="3200" dirty="0"/>
              <a:t>Практика разрешения возникших </a:t>
            </a:r>
            <a:r>
              <a:rPr lang="ru-RU" sz="3200" dirty="0" smtClean="0"/>
              <a:t>ситуаций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601079" y="980728"/>
            <a:ext cx="7848872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Когда работник проработал в республике, которая раньше входила  в состав </a:t>
            </a:r>
            <a:r>
              <a:rPr lang="ru-RU" sz="2000" b="1" dirty="0" smtClean="0"/>
              <a:t>СССР</a:t>
            </a:r>
          </a:p>
          <a:p>
            <a:endParaRPr lang="ru-RU" sz="2000" dirty="0"/>
          </a:p>
          <a:p>
            <a:r>
              <a:rPr lang="ru-RU" dirty="0"/>
              <a:t>Как оспорить</a:t>
            </a:r>
            <a:r>
              <a:rPr lang="ru-RU" dirty="0" smtClean="0"/>
              <a:t>?</a:t>
            </a:r>
          </a:p>
          <a:p>
            <a:endParaRPr lang="ru-RU" dirty="0"/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В </a:t>
            </a:r>
            <a:r>
              <a:rPr lang="ru-RU" dirty="0"/>
              <a:t>рамках Соглашения о гарантиях прав граждан государств - участников Содружества Независимых Государств в области пенсионного обеспечения (Москва, 13 марта 1992 г</a:t>
            </a:r>
            <a:r>
              <a:rPr lang="ru-RU" dirty="0" smtClean="0"/>
              <a:t>.)</a:t>
            </a:r>
            <a:br>
              <a:rPr lang="ru-RU" dirty="0" smtClean="0"/>
            </a:br>
            <a:endParaRPr lang="ru-RU" dirty="0"/>
          </a:p>
          <a:p>
            <a:r>
              <a:rPr lang="ru-RU" dirty="0"/>
              <a:t>- Оно распространяется на все виды пенсионного обеспечения граждан, которые установлены или будут установлены законодательством государств-участников Соглашения (ст.5 Соглашения</a:t>
            </a:r>
            <a:r>
              <a:rPr lang="ru-RU" dirty="0" smtClean="0"/>
              <a:t>);</a:t>
            </a:r>
            <a:br>
              <a:rPr lang="ru-RU" dirty="0" smtClean="0"/>
            </a:br>
            <a:endParaRPr lang="ru-RU" dirty="0"/>
          </a:p>
          <a:p>
            <a:r>
              <a:rPr lang="ru-RU" dirty="0"/>
              <a:t>- Для установления права на пенсию, в том числе пенсий на льготных основаниях и за выслугу лет, гражданам государств-участников Соглашения учитывается трудовой стаж, приобретенный на территории любого из этих государств, а также на территории бывшего СССР за время до вступления в силу настоящего Соглашения (ч.2 ст.6 Соглашения);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296464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2352" y="116632"/>
            <a:ext cx="8229600" cy="990600"/>
          </a:xfrm>
        </p:spPr>
        <p:txBody>
          <a:bodyPr>
            <a:normAutofit/>
          </a:bodyPr>
          <a:lstStyle/>
          <a:p>
            <a:r>
              <a:rPr lang="ru-RU" sz="3200" dirty="0"/>
              <a:t>Практика разрешения возникших </a:t>
            </a:r>
            <a:r>
              <a:rPr lang="ru-RU" sz="3200" dirty="0" smtClean="0"/>
              <a:t>ситуаций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980728"/>
            <a:ext cx="784887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Когда работник проработал в республике, которая раньше входила  в состав </a:t>
            </a:r>
            <a:r>
              <a:rPr lang="ru-RU" sz="2000" b="1" dirty="0" smtClean="0"/>
              <a:t>СССР</a:t>
            </a:r>
          </a:p>
          <a:p>
            <a:endParaRPr lang="ru-RU" sz="2000" dirty="0"/>
          </a:p>
          <a:p>
            <a:r>
              <a:rPr lang="ru-RU" dirty="0"/>
              <a:t>Как оспорить</a:t>
            </a:r>
            <a:r>
              <a:rPr lang="ru-RU" dirty="0" smtClean="0"/>
              <a:t>?</a:t>
            </a:r>
          </a:p>
          <a:p>
            <a:endParaRPr lang="ru-RU" dirty="0"/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В </a:t>
            </a:r>
            <a:r>
              <a:rPr lang="ru-RU" dirty="0"/>
              <a:t>рамках Соглашения о гарантиях прав граждан государств - участников Содружества Независимых Государств в области пенсионного обеспечения (Москва, 13 марта 1992 г</a:t>
            </a:r>
            <a:r>
              <a:rPr lang="ru-RU" dirty="0" smtClean="0"/>
              <a:t>.)</a:t>
            </a:r>
            <a:br>
              <a:rPr lang="ru-RU" dirty="0" smtClean="0"/>
            </a:br>
            <a:endParaRPr lang="ru-RU" dirty="0"/>
          </a:p>
          <a:p>
            <a:r>
              <a:rPr lang="ru-RU" dirty="0" smtClean="0"/>
              <a:t>- Необходимые </a:t>
            </a:r>
            <a:r>
              <a:rPr lang="ru-RU" dirty="0"/>
              <a:t>для пенсионного обеспечения документы, выданные в надлежащем порядке на территории государств-участников Содружества Независимых Государств и государств, входивших в состав СССР или до 1 декабря 1991 г., принимаются на территории государств - участников Содружества без легализации (ст. 11 Соглашения</a:t>
            </a:r>
            <a:r>
              <a:rPr lang="ru-RU" dirty="0" smtClean="0"/>
              <a:t>).</a:t>
            </a:r>
          </a:p>
          <a:p>
            <a:pPr marL="285750" indent="-285750">
              <a:buFontTx/>
              <a:buChar char="-"/>
            </a:pPr>
            <a:endParaRPr lang="ru-RU" dirty="0"/>
          </a:p>
          <a:p>
            <a:r>
              <a:rPr lang="ru-RU" dirty="0"/>
              <a:t>2. Сделать запрос документов либо в отделе образования Республики, либо непосредственно через Профсоюз образования Республики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602244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Тенденция № 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792088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Активное участие органов ПФР в качестве ответчика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2051720" y="2420888"/>
            <a:ext cx="0" cy="122413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13538" y="4017816"/>
            <a:ext cx="327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Отзыв на исковое заявление</a:t>
            </a:r>
            <a:endParaRPr lang="ru-RU" dirty="0"/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6623248" y="2347257"/>
            <a:ext cx="0" cy="122413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859052" y="3740817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Апелляционная жалоба</a:t>
            </a:r>
          </a:p>
          <a:p>
            <a:pPr algn="ctr"/>
            <a:r>
              <a:rPr lang="ru-RU" dirty="0"/>
              <a:t>(</a:t>
            </a:r>
            <a:r>
              <a:rPr lang="ru-RU" dirty="0" smtClean="0"/>
              <a:t>в случае, если решение принято в пользу истца)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61769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2636912"/>
            <a:ext cx="8210872" cy="1927225"/>
          </a:xfrm>
        </p:spPr>
        <p:txBody>
          <a:bodyPr/>
          <a:lstStyle/>
          <a:p>
            <a:pPr algn="ctr"/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выездной семинар-совещание</a:t>
            </a:r>
            <a:br>
              <a:rPr lang="ru-RU" sz="2800" dirty="0" smtClean="0"/>
            </a:br>
            <a:r>
              <a:rPr lang="ru-RU" sz="2800" dirty="0" smtClean="0"/>
              <a:t>внештатных правовых инспекторов труда</a:t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cap="none" dirty="0" smtClean="0"/>
              <a:t>г.</a:t>
            </a:r>
            <a:r>
              <a:rPr lang="ru-RU" sz="2800" dirty="0" smtClean="0"/>
              <a:t> К</a:t>
            </a:r>
            <a:r>
              <a:rPr lang="ru-RU" sz="2800" cap="none" dirty="0" smtClean="0"/>
              <a:t>исловодск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 </a:t>
            </a:r>
            <a:r>
              <a:rPr lang="ru-RU" sz="2800" dirty="0" smtClean="0"/>
              <a:t>20.01.2023 </a:t>
            </a:r>
            <a:r>
              <a:rPr lang="ru-RU" sz="2800" cap="none" dirty="0" smtClean="0"/>
              <a:t>г. </a:t>
            </a:r>
            <a:r>
              <a:rPr lang="ru-RU" sz="2800" dirty="0" smtClean="0"/>
              <a:t>по </a:t>
            </a:r>
            <a:r>
              <a:rPr lang="ru-RU" sz="2800" dirty="0" smtClean="0"/>
              <a:t>22.01.2023 </a:t>
            </a:r>
            <a:r>
              <a:rPr lang="ru-RU" sz="2800" cap="none" dirty="0" smtClean="0"/>
              <a:t>г</a:t>
            </a:r>
            <a:r>
              <a:rPr lang="ru-RU" sz="2800" dirty="0" smtClean="0"/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561449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848600" cy="1927225"/>
          </a:xfrm>
        </p:spPr>
        <p:txBody>
          <a:bodyPr/>
          <a:lstStyle/>
          <a:p>
            <a:r>
              <a:rPr lang="ru-RU" sz="4400" dirty="0" smtClean="0"/>
              <a:t>Благодарю за внимание!</a:t>
            </a:r>
            <a:endParaRPr lang="ru-RU" sz="44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9636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 smtClean="0">
                <a:solidFill>
                  <a:schemeClr val="tx1"/>
                </a:solidFill>
              </a:rPr>
              <a:t>Старцева</a:t>
            </a:r>
            <a:r>
              <a:rPr lang="ru-RU" sz="1600" b="1" dirty="0" smtClean="0">
                <a:solidFill>
                  <a:schemeClr val="tx1"/>
                </a:solidFill>
              </a:rPr>
              <a:t> Вероника Дмитриевна</a:t>
            </a:r>
          </a:p>
          <a:p>
            <a:r>
              <a:rPr lang="ru-RU" sz="1600" dirty="0" smtClean="0">
                <a:solidFill>
                  <a:schemeClr val="tx1"/>
                </a:solidFill>
              </a:rPr>
              <a:t>Главный специалист по юридической защите</a:t>
            </a:r>
          </a:p>
          <a:p>
            <a:r>
              <a:rPr lang="ru-RU" sz="1600" dirty="0" smtClean="0">
                <a:solidFill>
                  <a:schemeClr val="tx1"/>
                </a:solidFill>
              </a:rPr>
              <a:t>Ростовской областной организации Общероссийского Профсоюза образования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/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Тел.: </a:t>
            </a:r>
            <a:r>
              <a:rPr lang="ru-RU" sz="1600" dirty="0">
                <a:solidFill>
                  <a:schemeClr val="tx1"/>
                </a:solidFill>
              </a:rPr>
              <a:t>8 (863) </a:t>
            </a:r>
            <a:r>
              <a:rPr lang="ru-RU" sz="1600" dirty="0" smtClean="0">
                <a:solidFill>
                  <a:schemeClr val="tx1"/>
                </a:solidFill>
              </a:rPr>
              <a:t>234-79-30</a:t>
            </a:r>
          </a:p>
          <a:p>
            <a:r>
              <a:rPr lang="en-US" sz="1600" dirty="0" smtClean="0">
                <a:solidFill>
                  <a:schemeClr val="tx1"/>
                </a:solidFill>
              </a:rPr>
              <a:t>Email</a:t>
            </a:r>
            <a:r>
              <a:rPr lang="ru-RU" sz="1600" dirty="0" smtClean="0">
                <a:solidFill>
                  <a:schemeClr val="tx1"/>
                </a:solidFill>
              </a:rPr>
              <a:t>: </a:t>
            </a:r>
            <a:r>
              <a:rPr lang="en-US" sz="1600" dirty="0">
                <a:solidFill>
                  <a:schemeClr val="tx1"/>
                </a:solidFill>
              </a:rPr>
              <a:t>starceva@obkomprof.ru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6584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Ясно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81</TotalTime>
  <Words>809</Words>
  <Application>Microsoft Office PowerPoint</Application>
  <PresentationFormat>Экран (4:3)</PresentationFormat>
  <Paragraphs>96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Ясность</vt:lpstr>
      <vt:lpstr>Актуальные вопросы судебной практики по делам, связанным с правом на досрочное назначение страховой пенсии. Тенденции, проблемы и пути решения</vt:lpstr>
      <vt:lpstr>Общие понятия</vt:lpstr>
      <vt:lpstr>Нюансы</vt:lpstr>
      <vt:lpstr>Нюансы</vt:lpstr>
      <vt:lpstr>Основные тенденции</vt:lpstr>
      <vt:lpstr>Тенденция № 1</vt:lpstr>
      <vt:lpstr>Периоды, которые не засчитывают чаще всего</vt:lpstr>
      <vt:lpstr>Практика разрешения возникших ситуаций</vt:lpstr>
      <vt:lpstr>Практика разрешения возникших ситуаций</vt:lpstr>
      <vt:lpstr>Практика разрешения возникших ситуаций</vt:lpstr>
      <vt:lpstr>Практика разрешения возникших ситуаций</vt:lpstr>
      <vt:lpstr>Практика разрешения возникших ситуаций</vt:lpstr>
      <vt:lpstr>Практика разрешения возникших ситуаций</vt:lpstr>
      <vt:lpstr>Тенденция № 2</vt:lpstr>
      <vt:lpstr>  выездной семинар-совещание внештатных правовых инспекторов труда  г. Кисловодск  20.01.2023 г. по 22.01.2023 г. </vt:lpstr>
      <vt:lpstr>Благодарю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Актуальные вопросы судебной практики по делам, связанным с  досрочным назначением страховой пенсии. Тенденции, проблемы и пути решения</dc:title>
  <dc:creator>user6</dc:creator>
  <cp:lastModifiedBy>user6</cp:lastModifiedBy>
  <cp:revision>17</cp:revision>
  <dcterms:created xsi:type="dcterms:W3CDTF">2022-11-22T12:51:33Z</dcterms:created>
  <dcterms:modified xsi:type="dcterms:W3CDTF">2022-12-09T08:28:16Z</dcterms:modified>
</cp:coreProperties>
</file>