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9" r:id="rId4"/>
    <p:sldId id="261" r:id="rId5"/>
    <p:sldId id="260" r:id="rId6"/>
    <p:sldId id="268" r:id="rId7"/>
    <p:sldId id="266" r:id="rId8"/>
    <p:sldId id="269" r:id="rId9"/>
    <p:sldId id="271" r:id="rId10"/>
    <p:sldId id="273" r:id="rId11"/>
    <p:sldId id="274" r:id="rId12"/>
    <p:sldId id="275" r:id="rId13"/>
    <p:sldId id="276" r:id="rId14"/>
    <p:sldId id="277" r:id="rId15"/>
    <p:sldId id="25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vetlana" initials="s" lastIdx="1" clrIdx="0">
    <p:extLst>
      <p:ext uri="{19B8F6BF-5375-455C-9EA6-DF929625EA0E}">
        <p15:presenceInfo xmlns:p15="http://schemas.microsoft.com/office/powerpoint/2012/main" userId="svetlan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presProps" Target="presProps.xml" /><Relationship Id="rId3" Type="http://schemas.openxmlformats.org/officeDocument/2006/relationships/slide" Target="slides/slide2.xml" /><Relationship Id="rId21" Type="http://schemas.openxmlformats.org/officeDocument/2006/relationships/tableStyles" Target="tableStyle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commentAuthors" Target="commentAuthor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diagrams/_rels/data1.xml.rels><?xml version="1.0" encoding="UTF-8" standalone="yes"?>
<Relationships xmlns="http://schemas.openxmlformats.org/package/2006/relationships"><Relationship Id="rId1" Type="http://schemas.openxmlformats.org/officeDocument/2006/relationships/image" Target="../media/image6.png" /></Relationships>
</file>

<file path=ppt/diagrams/_rels/drawing1.xml.rels><?xml version="1.0" encoding="UTF-8" standalone="yes"?>
<Relationships xmlns="http://schemas.openxmlformats.org/package/2006/relationships"><Relationship Id="rId1" Type="http://schemas.openxmlformats.org/officeDocument/2006/relationships/image" Target="../media/image6.png"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23F4AC-2C35-47A9-B651-45179ABDFC5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D6519930-B6F8-4EC0-B78E-51CEDDA3A9EF}">
      <dgm:prSet phldrT="[Текст]" custT="1"/>
      <dgm:spPr>
        <a:solidFill>
          <a:srgbClr val="FFFF00"/>
        </a:solidFill>
      </dgm:spPr>
      <dgm:t>
        <a:bodyPr/>
        <a:lstStyle/>
        <a:p>
          <a:r>
            <a:rPr lang="ru-RU" sz="2400" dirty="0">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Изменения в гл. 49.1 ТК РФ «</a:t>
          </a:r>
          <a:r>
            <a:rPr lang="ru-RU" sz="2000" b="0" i="0" dirty="0">
              <a:solidFill>
                <a:schemeClr val="tx1"/>
              </a:solidFill>
              <a:latin typeface="Times New Roman" panose="02020603050405020304" pitchFamily="18" charset="0"/>
              <a:cs typeface="Times New Roman" panose="02020603050405020304" pitchFamily="18" charset="0"/>
            </a:rPr>
            <a:t>Особенности регулирования труда дистанционных работников» (ФЗ от 22 ноября 2021 г. N 377-ФЗ)</a:t>
          </a:r>
          <a:r>
            <a:rPr lang="ru-RU" sz="2000" dirty="0">
              <a:solidFill>
                <a:schemeClr val="tx1"/>
              </a:solidFill>
              <a:latin typeface="Times New Roman" panose="02020603050405020304" pitchFamily="18" charset="0"/>
              <a:cs typeface="Times New Roman" panose="02020603050405020304" pitchFamily="18" charset="0"/>
            </a:rPr>
            <a:t> </a:t>
          </a:r>
        </a:p>
      </dgm:t>
    </dgm:pt>
    <dgm:pt modelId="{8B446ED6-50B3-4887-B162-7F5306F78294}" type="parTrans" cxnId="{26193B9D-6914-4149-AA2E-022E1C4CC0F6}">
      <dgm:prSet/>
      <dgm:spPr/>
      <dgm:t>
        <a:bodyPr/>
        <a:lstStyle/>
        <a:p>
          <a:endParaRPr lang="ru-RU"/>
        </a:p>
      </dgm:t>
    </dgm:pt>
    <dgm:pt modelId="{FB9C88F0-4076-4FA6-836A-4487BED030A5}" type="sibTrans" cxnId="{26193B9D-6914-4149-AA2E-022E1C4CC0F6}">
      <dgm:prSet/>
      <dgm:spPr/>
      <dgm:t>
        <a:bodyPr/>
        <a:lstStyle/>
        <a:p>
          <a:endParaRPr lang="ru-RU"/>
        </a:p>
      </dgm:t>
    </dgm:pt>
    <dgm:pt modelId="{72E60887-9D0D-4ED7-8E76-DF9EBD72503B}">
      <dgm:prSet phldrT="[Текст]" custT="1"/>
      <dgm:spPr>
        <a:solidFill>
          <a:srgbClr val="FFFF00"/>
        </a:solidFill>
      </dgm:spPr>
      <dgm:t>
        <a:bodyPr/>
        <a:lstStyle/>
        <a:p>
          <a:r>
            <a:rPr lang="ru-RU" sz="2000" dirty="0">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ФКЗ от 04.10.2022 № 5-ФКЗ; № 6-ФКЗ; № 7-ФКЗ и № 8-ФКЗ о присоединении отдельных территорий Украины на основании результатов референдумов в качестве новых субъектов</a:t>
          </a:r>
          <a:endParaRPr lang="ru-RU" sz="2000" dirty="0">
            <a:solidFill>
              <a:schemeClr val="tx1"/>
            </a:solidFill>
          </a:endParaRPr>
        </a:p>
      </dgm:t>
    </dgm:pt>
    <dgm:pt modelId="{4985C486-12B2-4E76-BC65-44565A82D5AC}" type="parTrans" cxnId="{5B6A583A-A32B-4418-A972-A3DED1F05330}">
      <dgm:prSet/>
      <dgm:spPr/>
      <dgm:t>
        <a:bodyPr/>
        <a:lstStyle/>
        <a:p>
          <a:endParaRPr lang="ru-RU"/>
        </a:p>
      </dgm:t>
    </dgm:pt>
    <dgm:pt modelId="{7E4687DF-DF60-4A58-A2E3-8B3AFC1E576B}" type="sibTrans" cxnId="{5B6A583A-A32B-4418-A972-A3DED1F05330}">
      <dgm:prSet/>
      <dgm:spPr/>
      <dgm:t>
        <a:bodyPr/>
        <a:lstStyle/>
        <a:p>
          <a:endParaRPr lang="ru-RU"/>
        </a:p>
      </dgm:t>
    </dgm:pt>
    <dgm:pt modelId="{5C1D8832-D2A0-4911-B2B0-BBEFD0D32817}">
      <dgm:prSet custT="1"/>
      <dgm:spPr>
        <a:solidFill>
          <a:srgbClr val="FFFF00"/>
        </a:solidFill>
      </dgm:spPr>
      <dgm:t>
        <a:bodyPr/>
        <a:lstStyle/>
        <a:p>
          <a:r>
            <a:rPr lang="ru-RU" sz="2000" dirty="0">
              <a:solidFill>
                <a:schemeClr val="tx1"/>
              </a:solidFill>
              <a:latin typeface="Times New Roman" panose="02020603050405020304" pitchFamily="18" charset="0"/>
              <a:cs typeface="Times New Roman" panose="02020603050405020304" pitchFamily="18" charset="0"/>
            </a:rPr>
            <a:t>Приостановление действия трудового договора в связи с частичной мобилизацией (ст. 351.7 ТК РФ)</a:t>
          </a:r>
        </a:p>
      </dgm:t>
    </dgm:pt>
    <dgm:pt modelId="{19DBD0C1-CDAD-4E9D-80C7-0296ED2D8713}" type="parTrans" cxnId="{B047F353-F141-4F19-9662-366E16349BE3}">
      <dgm:prSet/>
      <dgm:spPr/>
      <dgm:t>
        <a:bodyPr/>
        <a:lstStyle/>
        <a:p>
          <a:endParaRPr lang="ru-RU"/>
        </a:p>
      </dgm:t>
    </dgm:pt>
    <dgm:pt modelId="{5618C3CC-BCD0-4CB2-AE2B-D1AF0C625D43}" type="sibTrans" cxnId="{B047F353-F141-4F19-9662-366E16349BE3}">
      <dgm:prSet/>
      <dgm:spPr/>
      <dgm:t>
        <a:bodyPr/>
        <a:lstStyle/>
        <a:p>
          <a:endParaRPr lang="ru-RU"/>
        </a:p>
      </dgm:t>
    </dgm:pt>
    <dgm:pt modelId="{E758848A-0A91-4EF3-8B40-7CA44B980D91}">
      <dgm:prSet custT="1"/>
      <dgm:spPr>
        <a:solidFill>
          <a:srgbClr val="FFFF00"/>
        </a:solidFill>
      </dgm:spPr>
      <dgm:t>
        <a:bodyPr/>
        <a:lstStyle/>
        <a:p>
          <a:r>
            <a:rPr lang="ru-RU" sz="2000" dirty="0">
              <a:solidFill>
                <a:schemeClr val="tx1"/>
              </a:solidFill>
              <a:latin typeface="Times New Roman" panose="02020603050405020304" pitchFamily="18" charset="0"/>
              <a:cs typeface="Times New Roman" panose="02020603050405020304" pitchFamily="18" charset="0"/>
            </a:rPr>
            <a:t>   Право работодателей принимать на работу граждан РФ и новых территорий, постоянно проживающих там или прибывших экстренно на территорию РФ, в льготном порядке ((Постановление Правительства от 30.03.2022 № 511)в ред. от 19.09.2022)</a:t>
          </a:r>
        </a:p>
      </dgm:t>
    </dgm:pt>
    <dgm:pt modelId="{7809D61C-8AD6-499E-B5C7-504DB7465ACA}" type="parTrans" cxnId="{19EE2E5C-8852-4347-95D4-FF9A103E5339}">
      <dgm:prSet/>
      <dgm:spPr/>
      <dgm:t>
        <a:bodyPr/>
        <a:lstStyle/>
        <a:p>
          <a:endParaRPr lang="ru-RU"/>
        </a:p>
      </dgm:t>
    </dgm:pt>
    <dgm:pt modelId="{69DDB477-ED13-4EC5-96CD-AE05A3B01351}" type="sibTrans" cxnId="{19EE2E5C-8852-4347-95D4-FF9A103E5339}">
      <dgm:prSet/>
      <dgm:spPr/>
      <dgm:t>
        <a:bodyPr/>
        <a:lstStyle/>
        <a:p>
          <a:endParaRPr lang="ru-RU"/>
        </a:p>
      </dgm:t>
    </dgm:pt>
    <dgm:pt modelId="{603C905C-AF18-45B8-B200-D12EA4DED491}">
      <dgm:prSet custT="1"/>
      <dgm:spPr>
        <a:solidFill>
          <a:srgbClr val="FFFF00"/>
        </a:solidFill>
      </dgm:spPr>
      <dgm:t>
        <a:bodyPr/>
        <a:lstStyle/>
        <a:p>
          <a:r>
            <a:rPr lang="ru-RU" sz="2000" dirty="0">
              <a:solidFill>
                <a:schemeClr val="tx1"/>
              </a:solidFill>
              <a:latin typeface="Times New Roman" panose="02020603050405020304" pitchFamily="18" charset="0"/>
              <a:cs typeface="Times New Roman" panose="02020603050405020304" pitchFamily="18" charset="0"/>
            </a:rPr>
            <a:t>Возможность временного перевода на работу к другому работодателю (Постановление Правительства от 30.03.2022 № 511)</a:t>
          </a:r>
        </a:p>
      </dgm:t>
    </dgm:pt>
    <dgm:pt modelId="{8889BA71-CE2F-40DA-AC6B-B9D8869EE0E3}" type="parTrans" cxnId="{2B0CE9AC-1975-46CF-84C4-063B898428FF}">
      <dgm:prSet/>
      <dgm:spPr/>
      <dgm:t>
        <a:bodyPr/>
        <a:lstStyle/>
        <a:p>
          <a:endParaRPr lang="ru-RU"/>
        </a:p>
      </dgm:t>
    </dgm:pt>
    <dgm:pt modelId="{BCC1BB67-D53C-48A2-A7CE-E94C96196FE0}" type="sibTrans" cxnId="{2B0CE9AC-1975-46CF-84C4-063B898428FF}">
      <dgm:prSet/>
      <dgm:spPr/>
      <dgm:t>
        <a:bodyPr/>
        <a:lstStyle/>
        <a:p>
          <a:endParaRPr lang="ru-RU"/>
        </a:p>
      </dgm:t>
    </dgm:pt>
    <dgm:pt modelId="{ABC00183-DB20-46F3-98A9-5CE7AEEAC9F5}">
      <dgm:prSet custT="1"/>
      <dgm:spPr>
        <a:solidFill>
          <a:srgbClr val="FFFF00"/>
        </a:solidFill>
      </dgm:spPr>
      <dgm:t>
        <a:bodyPr/>
        <a:lstStyle/>
        <a:p>
          <a:r>
            <a:rPr lang="ru-RU" sz="18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Установление особенности привлечения к сверхурочной работе на отдельных субъектах хозяйствования (Постановление Правительства РФ от 01.08.2022 N 1365; ч. 2 ст. 252 ТК РФ)</a:t>
          </a:r>
        </a:p>
      </dgm:t>
    </dgm:pt>
    <dgm:pt modelId="{E5FF6136-7643-47B3-AD34-803A523F4BE7}" type="parTrans" cxnId="{A695B755-745E-4810-94C0-2FB4FCBFB25C}">
      <dgm:prSet/>
      <dgm:spPr/>
      <dgm:t>
        <a:bodyPr/>
        <a:lstStyle/>
        <a:p>
          <a:endParaRPr lang="ru-RU"/>
        </a:p>
      </dgm:t>
    </dgm:pt>
    <dgm:pt modelId="{0625986E-31A4-4A23-BF20-C113CC4D2BF4}" type="sibTrans" cxnId="{A695B755-745E-4810-94C0-2FB4FCBFB25C}">
      <dgm:prSet/>
      <dgm:spPr/>
      <dgm:t>
        <a:bodyPr/>
        <a:lstStyle/>
        <a:p>
          <a:endParaRPr lang="ru-RU"/>
        </a:p>
      </dgm:t>
    </dgm:pt>
    <dgm:pt modelId="{7989EE8F-304D-40AD-8606-CDBA007AEB1C}">
      <dgm:prSet custT="1"/>
      <dgm:spPr>
        <a:solidFill>
          <a:srgbClr val="FFFF00"/>
        </a:solidFill>
      </dgm:spPr>
      <dgm:t>
        <a:bodyPr/>
        <a:lstStyle/>
        <a:p>
          <a:r>
            <a:rPr lang="ru-RU" sz="1300" dirty="0"/>
            <a:t>    </a:t>
          </a:r>
          <a:r>
            <a:rPr lang="ru-RU" sz="2000" dirty="0">
              <a:solidFill>
                <a:schemeClr val="tx1"/>
              </a:solidFill>
              <a:latin typeface="Times New Roman" panose="02020603050405020304" pitchFamily="18" charset="0"/>
              <a:cs typeface="Times New Roman" panose="02020603050405020304" pitchFamily="18" charset="0"/>
            </a:rPr>
            <a:t>Сохранение 2-ной средней заработной платы при отправке в командировку для восстановления ДНР, ЛНР и иных территориях, нуждающихся в обеспечении жизнедеятельности населения и восстановлении объектов инфраструктуры (Постановление Правительства РФ от 17.06.2022 N 1099) </a:t>
          </a:r>
        </a:p>
      </dgm:t>
    </dgm:pt>
    <dgm:pt modelId="{5520BD44-0FF0-455C-9DD9-EA336DEF93C0}" type="parTrans" cxnId="{51EC685B-7BD2-49FE-83CA-0DCBE9EFA079}">
      <dgm:prSet/>
      <dgm:spPr/>
      <dgm:t>
        <a:bodyPr/>
        <a:lstStyle/>
        <a:p>
          <a:endParaRPr lang="ru-RU"/>
        </a:p>
      </dgm:t>
    </dgm:pt>
    <dgm:pt modelId="{AA4C4553-8FD0-4474-B549-B87E2BF37502}" type="sibTrans" cxnId="{51EC685B-7BD2-49FE-83CA-0DCBE9EFA079}">
      <dgm:prSet/>
      <dgm:spPr/>
      <dgm:t>
        <a:bodyPr/>
        <a:lstStyle/>
        <a:p>
          <a:endParaRPr lang="ru-RU"/>
        </a:p>
      </dgm:t>
    </dgm:pt>
    <dgm:pt modelId="{A6DEECB2-2F83-4148-A4F2-51ECAC1B09C7}" type="pres">
      <dgm:prSet presAssocID="{A623F4AC-2C35-47A9-B651-45179ABDFC55}" presName="Name0" presStyleCnt="0">
        <dgm:presLayoutVars>
          <dgm:chMax val="7"/>
          <dgm:chPref val="7"/>
          <dgm:dir/>
        </dgm:presLayoutVars>
      </dgm:prSet>
      <dgm:spPr/>
    </dgm:pt>
    <dgm:pt modelId="{16F3479F-6CF3-4156-935B-206C354D5BB5}" type="pres">
      <dgm:prSet presAssocID="{A623F4AC-2C35-47A9-B651-45179ABDFC55}" presName="Name1" presStyleCnt="0"/>
      <dgm:spPr/>
    </dgm:pt>
    <dgm:pt modelId="{04EB8790-9336-4A9E-AECE-D103513EF35E}" type="pres">
      <dgm:prSet presAssocID="{A623F4AC-2C35-47A9-B651-45179ABDFC55}" presName="cycle" presStyleCnt="0"/>
      <dgm:spPr/>
    </dgm:pt>
    <dgm:pt modelId="{5DC9DF98-D187-406D-8506-960E269DDE45}" type="pres">
      <dgm:prSet presAssocID="{A623F4AC-2C35-47A9-B651-45179ABDFC55}" presName="srcNode" presStyleLbl="node1" presStyleIdx="0" presStyleCnt="7"/>
      <dgm:spPr/>
    </dgm:pt>
    <dgm:pt modelId="{A6F7E071-97E1-478E-AEBB-2DD1CE5C880E}" type="pres">
      <dgm:prSet presAssocID="{A623F4AC-2C35-47A9-B651-45179ABDFC55}" presName="conn" presStyleLbl="parChTrans1D2" presStyleIdx="0" presStyleCnt="1"/>
      <dgm:spPr/>
    </dgm:pt>
    <dgm:pt modelId="{0042B6DA-98E3-4BAB-ABA9-07F2C061190F}" type="pres">
      <dgm:prSet presAssocID="{A623F4AC-2C35-47A9-B651-45179ABDFC55}" presName="extraNode" presStyleLbl="node1" presStyleIdx="0" presStyleCnt="7"/>
      <dgm:spPr/>
    </dgm:pt>
    <dgm:pt modelId="{AAF76D90-24BE-40D4-9199-35E470C5C024}" type="pres">
      <dgm:prSet presAssocID="{A623F4AC-2C35-47A9-B651-45179ABDFC55}" presName="dstNode" presStyleLbl="node1" presStyleIdx="0" presStyleCnt="7"/>
      <dgm:spPr/>
    </dgm:pt>
    <dgm:pt modelId="{E6B4105D-DE4C-43E8-A023-0B5E6BEF2530}" type="pres">
      <dgm:prSet presAssocID="{D6519930-B6F8-4EC0-B78E-51CEDDA3A9EF}" presName="text_1" presStyleLbl="node1" presStyleIdx="0" presStyleCnt="7">
        <dgm:presLayoutVars>
          <dgm:bulletEnabled val="1"/>
        </dgm:presLayoutVars>
      </dgm:prSet>
      <dgm:spPr/>
    </dgm:pt>
    <dgm:pt modelId="{196028AF-0CA9-4375-805E-2560932CE22B}" type="pres">
      <dgm:prSet presAssocID="{D6519930-B6F8-4EC0-B78E-51CEDDA3A9EF}" presName="accent_1" presStyleCnt="0"/>
      <dgm:spPr/>
    </dgm:pt>
    <dgm:pt modelId="{BA98ADD2-3D00-4DBE-8AC1-B620F6B19F2E}" type="pres">
      <dgm:prSet presAssocID="{D6519930-B6F8-4EC0-B78E-51CEDDA3A9EF}" presName="accentRepeatNode" presStyleLbl="solidFgAcc1" presStyleIdx="0" presStyleCnt="7"/>
      <dgm:spPr>
        <a:blipFill rotWithShape="0">
          <a:blip xmlns:r="http://schemas.openxmlformats.org/officeDocument/2006/relationships" r:embed="rId1"/>
          <a:srcRect/>
          <a:stretch>
            <a:fillRect l="-25000" r="-25000"/>
          </a:stretch>
        </a:blipFill>
      </dgm:spPr>
    </dgm:pt>
    <dgm:pt modelId="{9D2F302C-E656-4EDD-9185-54EFB27D120A}" type="pres">
      <dgm:prSet presAssocID="{603C905C-AF18-45B8-B200-D12EA4DED491}" presName="text_2" presStyleLbl="node1" presStyleIdx="1" presStyleCnt="7">
        <dgm:presLayoutVars>
          <dgm:bulletEnabled val="1"/>
        </dgm:presLayoutVars>
      </dgm:prSet>
      <dgm:spPr/>
    </dgm:pt>
    <dgm:pt modelId="{48C03EC2-CEC9-4A67-9885-76770501D13C}" type="pres">
      <dgm:prSet presAssocID="{603C905C-AF18-45B8-B200-D12EA4DED491}" presName="accent_2" presStyleCnt="0"/>
      <dgm:spPr/>
    </dgm:pt>
    <dgm:pt modelId="{D93EB16E-6927-4A88-9000-CA2CF8B7726E}" type="pres">
      <dgm:prSet presAssocID="{603C905C-AF18-45B8-B200-D12EA4DED491}" presName="accentRepeatNode" presStyleLbl="solidFgAcc1" presStyleIdx="1" presStyleCnt="7"/>
      <dgm:spPr>
        <a:blipFill rotWithShape="0">
          <a:blip xmlns:r="http://schemas.openxmlformats.org/officeDocument/2006/relationships" r:embed="rId1"/>
          <a:srcRect/>
          <a:stretch>
            <a:fillRect l="-25000" r="-25000"/>
          </a:stretch>
        </a:blipFill>
      </dgm:spPr>
    </dgm:pt>
    <dgm:pt modelId="{B44DDFCD-6B70-4E31-B778-A4AC659D1541}" type="pres">
      <dgm:prSet presAssocID="{72E60887-9D0D-4ED7-8E76-DF9EBD72503B}" presName="text_3" presStyleLbl="node1" presStyleIdx="2" presStyleCnt="7">
        <dgm:presLayoutVars>
          <dgm:bulletEnabled val="1"/>
        </dgm:presLayoutVars>
      </dgm:prSet>
      <dgm:spPr/>
    </dgm:pt>
    <dgm:pt modelId="{F65D255A-203B-4ED3-B566-DD06E60C6F37}" type="pres">
      <dgm:prSet presAssocID="{72E60887-9D0D-4ED7-8E76-DF9EBD72503B}" presName="accent_3" presStyleCnt="0"/>
      <dgm:spPr/>
    </dgm:pt>
    <dgm:pt modelId="{7974373F-EAAA-47D7-B559-77A43EFBB803}" type="pres">
      <dgm:prSet presAssocID="{72E60887-9D0D-4ED7-8E76-DF9EBD72503B}" presName="accentRepeatNode" presStyleLbl="solidFgAcc1" presStyleIdx="2" presStyleCnt="7"/>
      <dgm:spPr>
        <a:blipFill rotWithShape="0">
          <a:blip xmlns:r="http://schemas.openxmlformats.org/officeDocument/2006/relationships" r:embed="rId1"/>
          <a:srcRect/>
          <a:stretch>
            <a:fillRect l="-25000" r="-25000"/>
          </a:stretch>
        </a:blipFill>
      </dgm:spPr>
    </dgm:pt>
    <dgm:pt modelId="{0BE1CAB4-21E5-452F-BD47-140B0FD76F35}" type="pres">
      <dgm:prSet presAssocID="{5C1D8832-D2A0-4911-B2B0-BBEFD0D32817}" presName="text_4" presStyleLbl="node1" presStyleIdx="3" presStyleCnt="7" custScaleY="125969">
        <dgm:presLayoutVars>
          <dgm:bulletEnabled val="1"/>
        </dgm:presLayoutVars>
      </dgm:prSet>
      <dgm:spPr/>
    </dgm:pt>
    <dgm:pt modelId="{B38A8F77-0E67-4FD3-BA7A-941A62D0F871}" type="pres">
      <dgm:prSet presAssocID="{5C1D8832-D2A0-4911-B2B0-BBEFD0D32817}" presName="accent_4" presStyleCnt="0"/>
      <dgm:spPr/>
    </dgm:pt>
    <dgm:pt modelId="{A4EFDB85-4758-4A3F-BAFA-582A11D96882}" type="pres">
      <dgm:prSet presAssocID="{5C1D8832-D2A0-4911-B2B0-BBEFD0D32817}" presName="accentRepeatNode" presStyleLbl="solidFgAcc1" presStyleIdx="3" presStyleCnt="7" custLinFactNeighborX="7024"/>
      <dgm:spPr>
        <a:blipFill rotWithShape="0">
          <a:blip xmlns:r="http://schemas.openxmlformats.org/officeDocument/2006/relationships" r:embed="rId1"/>
          <a:srcRect/>
          <a:stretch>
            <a:fillRect l="-25000" r="-25000"/>
          </a:stretch>
        </a:blipFill>
      </dgm:spPr>
    </dgm:pt>
    <dgm:pt modelId="{656F1854-A276-4F34-8DB7-C1EF779C5C13}" type="pres">
      <dgm:prSet presAssocID="{E758848A-0A91-4EF3-8B40-7CA44B980D91}" presName="text_5" presStyleLbl="node1" presStyleIdx="4" presStyleCnt="7" custScaleY="167182">
        <dgm:presLayoutVars>
          <dgm:bulletEnabled val="1"/>
        </dgm:presLayoutVars>
      </dgm:prSet>
      <dgm:spPr/>
    </dgm:pt>
    <dgm:pt modelId="{E070608E-B73B-458F-AE03-AABB55E1E747}" type="pres">
      <dgm:prSet presAssocID="{E758848A-0A91-4EF3-8B40-7CA44B980D91}" presName="accent_5" presStyleCnt="0"/>
      <dgm:spPr/>
    </dgm:pt>
    <dgm:pt modelId="{68624830-FD71-4735-B7EA-1A2BBD5D5278}" type="pres">
      <dgm:prSet presAssocID="{E758848A-0A91-4EF3-8B40-7CA44B980D91}" presName="accentRepeatNode" presStyleLbl="solidFgAcc1" presStyleIdx="4" presStyleCnt="7"/>
      <dgm:spPr>
        <a:blipFill rotWithShape="0">
          <a:blip xmlns:r="http://schemas.openxmlformats.org/officeDocument/2006/relationships" r:embed="rId1"/>
          <a:srcRect/>
          <a:stretch>
            <a:fillRect l="-25000" r="-25000"/>
          </a:stretch>
        </a:blipFill>
      </dgm:spPr>
    </dgm:pt>
    <dgm:pt modelId="{6A203E18-9B52-4312-9130-92A4B5135D4F}" type="pres">
      <dgm:prSet presAssocID="{ABC00183-DB20-46F3-98A9-5CE7AEEAC9F5}" presName="text_6" presStyleLbl="node1" presStyleIdx="5" presStyleCnt="7" custScaleY="88131">
        <dgm:presLayoutVars>
          <dgm:bulletEnabled val="1"/>
        </dgm:presLayoutVars>
      </dgm:prSet>
      <dgm:spPr/>
    </dgm:pt>
    <dgm:pt modelId="{E0C26E5C-509D-48F5-B0D0-889D1029FE4F}" type="pres">
      <dgm:prSet presAssocID="{ABC00183-DB20-46F3-98A9-5CE7AEEAC9F5}" presName="accent_6" presStyleCnt="0"/>
      <dgm:spPr/>
    </dgm:pt>
    <dgm:pt modelId="{610BC253-649A-41A7-AFA5-AC710ED495A9}" type="pres">
      <dgm:prSet presAssocID="{ABC00183-DB20-46F3-98A9-5CE7AEEAC9F5}" presName="accentRepeatNode" presStyleLbl="solidFgAcc1" presStyleIdx="5" presStyleCnt="7" custLinFactNeighborX="7024" custLinFactNeighborY="-18729"/>
      <dgm:spPr>
        <a:blipFill rotWithShape="0">
          <a:blip xmlns:r="http://schemas.openxmlformats.org/officeDocument/2006/relationships" r:embed="rId1"/>
          <a:srcRect/>
          <a:stretch>
            <a:fillRect l="-25000" r="-25000"/>
          </a:stretch>
        </a:blipFill>
      </dgm:spPr>
    </dgm:pt>
    <dgm:pt modelId="{7380448F-47FB-44FA-9B9A-2A98D568622E}" type="pres">
      <dgm:prSet presAssocID="{7989EE8F-304D-40AD-8606-CDBA007AEB1C}" presName="text_7" presStyleLbl="node1" presStyleIdx="6" presStyleCnt="7" custScaleY="193609">
        <dgm:presLayoutVars>
          <dgm:bulletEnabled val="1"/>
        </dgm:presLayoutVars>
      </dgm:prSet>
      <dgm:spPr/>
    </dgm:pt>
    <dgm:pt modelId="{D17E5778-324C-4146-902A-3CC65B9F16AA}" type="pres">
      <dgm:prSet presAssocID="{7989EE8F-304D-40AD-8606-CDBA007AEB1C}" presName="accent_7" presStyleCnt="0"/>
      <dgm:spPr/>
    </dgm:pt>
    <dgm:pt modelId="{B6159038-8048-48C3-9628-BC5DD875E372}" type="pres">
      <dgm:prSet presAssocID="{7989EE8F-304D-40AD-8606-CDBA007AEB1C}" presName="accentRepeatNode" presStyleLbl="solidFgAcc1" presStyleIdx="6" presStyleCnt="7"/>
      <dgm:spPr>
        <a:blipFill rotWithShape="0">
          <a:blip xmlns:r="http://schemas.openxmlformats.org/officeDocument/2006/relationships" r:embed="rId1"/>
          <a:srcRect/>
          <a:stretch>
            <a:fillRect l="-25000" r="-25000"/>
          </a:stretch>
        </a:blipFill>
      </dgm:spPr>
    </dgm:pt>
  </dgm:ptLst>
  <dgm:cxnLst>
    <dgm:cxn modelId="{5B6A583A-A32B-4418-A972-A3DED1F05330}" srcId="{A623F4AC-2C35-47A9-B651-45179ABDFC55}" destId="{72E60887-9D0D-4ED7-8E76-DF9EBD72503B}" srcOrd="2" destOrd="0" parTransId="{4985C486-12B2-4E76-BC65-44565A82D5AC}" sibTransId="{7E4687DF-DF60-4A58-A2E3-8B3AFC1E576B}"/>
    <dgm:cxn modelId="{51EC685B-7BD2-49FE-83CA-0DCBE9EFA079}" srcId="{A623F4AC-2C35-47A9-B651-45179ABDFC55}" destId="{7989EE8F-304D-40AD-8606-CDBA007AEB1C}" srcOrd="6" destOrd="0" parTransId="{5520BD44-0FF0-455C-9DD9-EA336DEF93C0}" sibTransId="{AA4C4553-8FD0-4474-B549-B87E2BF37502}"/>
    <dgm:cxn modelId="{19EE2E5C-8852-4347-95D4-FF9A103E5339}" srcId="{A623F4AC-2C35-47A9-B651-45179ABDFC55}" destId="{E758848A-0A91-4EF3-8B40-7CA44B980D91}" srcOrd="4" destOrd="0" parTransId="{7809D61C-8AD6-499E-B5C7-504DB7465ACA}" sibTransId="{69DDB477-ED13-4EC5-96CD-AE05A3B01351}"/>
    <dgm:cxn modelId="{9E7B636C-8B74-460E-9ADA-E1689484BA30}" type="presOf" srcId="{D6519930-B6F8-4EC0-B78E-51CEDDA3A9EF}" destId="{E6B4105D-DE4C-43E8-A023-0B5E6BEF2530}" srcOrd="0" destOrd="0" presId="urn:microsoft.com/office/officeart/2008/layout/VerticalCurvedList"/>
    <dgm:cxn modelId="{66F4334F-75AC-4E0C-A051-5133321DEC10}" type="presOf" srcId="{ABC00183-DB20-46F3-98A9-5CE7AEEAC9F5}" destId="{6A203E18-9B52-4312-9130-92A4B5135D4F}" srcOrd="0" destOrd="0" presId="urn:microsoft.com/office/officeart/2008/layout/VerticalCurvedList"/>
    <dgm:cxn modelId="{444EAB52-49AF-4062-B212-6C46DAFDFD57}" type="presOf" srcId="{603C905C-AF18-45B8-B200-D12EA4DED491}" destId="{9D2F302C-E656-4EDD-9185-54EFB27D120A}" srcOrd="0" destOrd="0" presId="urn:microsoft.com/office/officeart/2008/layout/VerticalCurvedList"/>
    <dgm:cxn modelId="{B047F353-F141-4F19-9662-366E16349BE3}" srcId="{A623F4AC-2C35-47A9-B651-45179ABDFC55}" destId="{5C1D8832-D2A0-4911-B2B0-BBEFD0D32817}" srcOrd="3" destOrd="0" parTransId="{19DBD0C1-CDAD-4E9D-80C7-0296ED2D8713}" sibTransId="{5618C3CC-BCD0-4CB2-AE2B-D1AF0C625D43}"/>
    <dgm:cxn modelId="{A695B755-745E-4810-94C0-2FB4FCBFB25C}" srcId="{A623F4AC-2C35-47A9-B651-45179ABDFC55}" destId="{ABC00183-DB20-46F3-98A9-5CE7AEEAC9F5}" srcOrd="5" destOrd="0" parTransId="{E5FF6136-7643-47B3-AD34-803A523F4BE7}" sibTransId="{0625986E-31A4-4A23-BF20-C113CC4D2BF4}"/>
    <dgm:cxn modelId="{08C96859-50E5-42D8-A5D7-4FFFD46FF0DE}" type="presOf" srcId="{72E60887-9D0D-4ED7-8E76-DF9EBD72503B}" destId="{B44DDFCD-6B70-4E31-B778-A4AC659D1541}" srcOrd="0" destOrd="0" presId="urn:microsoft.com/office/officeart/2008/layout/VerticalCurvedList"/>
    <dgm:cxn modelId="{729ECB86-659D-40E4-9DE1-D16B61761813}" type="presOf" srcId="{FB9C88F0-4076-4FA6-836A-4487BED030A5}" destId="{A6F7E071-97E1-478E-AEBB-2DD1CE5C880E}" srcOrd="0" destOrd="0" presId="urn:microsoft.com/office/officeart/2008/layout/VerticalCurvedList"/>
    <dgm:cxn modelId="{26193B9D-6914-4149-AA2E-022E1C4CC0F6}" srcId="{A623F4AC-2C35-47A9-B651-45179ABDFC55}" destId="{D6519930-B6F8-4EC0-B78E-51CEDDA3A9EF}" srcOrd="0" destOrd="0" parTransId="{8B446ED6-50B3-4887-B162-7F5306F78294}" sibTransId="{FB9C88F0-4076-4FA6-836A-4487BED030A5}"/>
    <dgm:cxn modelId="{2B0CE9AC-1975-46CF-84C4-063B898428FF}" srcId="{A623F4AC-2C35-47A9-B651-45179ABDFC55}" destId="{603C905C-AF18-45B8-B200-D12EA4DED491}" srcOrd="1" destOrd="0" parTransId="{8889BA71-CE2F-40DA-AC6B-B9D8869EE0E3}" sibTransId="{BCC1BB67-D53C-48A2-A7CE-E94C96196FE0}"/>
    <dgm:cxn modelId="{8380D3AF-8C14-43CE-96BA-F8E1096400BB}" type="presOf" srcId="{A623F4AC-2C35-47A9-B651-45179ABDFC55}" destId="{A6DEECB2-2F83-4148-A4F2-51ECAC1B09C7}" srcOrd="0" destOrd="0" presId="urn:microsoft.com/office/officeart/2008/layout/VerticalCurvedList"/>
    <dgm:cxn modelId="{C384A3C6-D413-480A-8D39-16E96872C883}" type="presOf" srcId="{E758848A-0A91-4EF3-8B40-7CA44B980D91}" destId="{656F1854-A276-4F34-8DB7-C1EF779C5C13}" srcOrd="0" destOrd="0" presId="urn:microsoft.com/office/officeart/2008/layout/VerticalCurvedList"/>
    <dgm:cxn modelId="{C165ECD0-0FE6-4BA9-87C8-D7EC51C18DB7}" type="presOf" srcId="{7989EE8F-304D-40AD-8606-CDBA007AEB1C}" destId="{7380448F-47FB-44FA-9B9A-2A98D568622E}" srcOrd="0" destOrd="0" presId="urn:microsoft.com/office/officeart/2008/layout/VerticalCurvedList"/>
    <dgm:cxn modelId="{E5CF2FFC-7469-4B9E-8B8E-1DED6823D98C}" type="presOf" srcId="{5C1D8832-D2A0-4911-B2B0-BBEFD0D32817}" destId="{0BE1CAB4-21E5-452F-BD47-140B0FD76F35}" srcOrd="0" destOrd="0" presId="urn:microsoft.com/office/officeart/2008/layout/VerticalCurvedList"/>
    <dgm:cxn modelId="{079BD6D6-3EC1-4EA9-9C46-56426EF54523}" type="presParOf" srcId="{A6DEECB2-2F83-4148-A4F2-51ECAC1B09C7}" destId="{16F3479F-6CF3-4156-935B-206C354D5BB5}" srcOrd="0" destOrd="0" presId="urn:microsoft.com/office/officeart/2008/layout/VerticalCurvedList"/>
    <dgm:cxn modelId="{654C5BC3-133A-42B6-9694-E0F023F7B17F}" type="presParOf" srcId="{16F3479F-6CF3-4156-935B-206C354D5BB5}" destId="{04EB8790-9336-4A9E-AECE-D103513EF35E}" srcOrd="0" destOrd="0" presId="urn:microsoft.com/office/officeart/2008/layout/VerticalCurvedList"/>
    <dgm:cxn modelId="{EDBF7B6B-15B5-42E1-BBC5-E56EAF2F2984}" type="presParOf" srcId="{04EB8790-9336-4A9E-AECE-D103513EF35E}" destId="{5DC9DF98-D187-406D-8506-960E269DDE45}" srcOrd="0" destOrd="0" presId="urn:microsoft.com/office/officeart/2008/layout/VerticalCurvedList"/>
    <dgm:cxn modelId="{000E5241-22C9-42AD-B29A-D33B7D2DBD8C}" type="presParOf" srcId="{04EB8790-9336-4A9E-AECE-D103513EF35E}" destId="{A6F7E071-97E1-478E-AEBB-2DD1CE5C880E}" srcOrd="1" destOrd="0" presId="urn:microsoft.com/office/officeart/2008/layout/VerticalCurvedList"/>
    <dgm:cxn modelId="{CC3C10ED-FD4C-4000-A50F-B08BA6D91259}" type="presParOf" srcId="{04EB8790-9336-4A9E-AECE-D103513EF35E}" destId="{0042B6DA-98E3-4BAB-ABA9-07F2C061190F}" srcOrd="2" destOrd="0" presId="urn:microsoft.com/office/officeart/2008/layout/VerticalCurvedList"/>
    <dgm:cxn modelId="{6D36EDE4-41D9-4563-BCD3-28E181DF93F1}" type="presParOf" srcId="{04EB8790-9336-4A9E-AECE-D103513EF35E}" destId="{AAF76D90-24BE-40D4-9199-35E470C5C024}" srcOrd="3" destOrd="0" presId="urn:microsoft.com/office/officeart/2008/layout/VerticalCurvedList"/>
    <dgm:cxn modelId="{170F48C8-8473-48E1-AF75-FD574BF7FDEF}" type="presParOf" srcId="{16F3479F-6CF3-4156-935B-206C354D5BB5}" destId="{E6B4105D-DE4C-43E8-A023-0B5E6BEF2530}" srcOrd="1" destOrd="0" presId="urn:microsoft.com/office/officeart/2008/layout/VerticalCurvedList"/>
    <dgm:cxn modelId="{8C92AD72-F84C-40F1-8CB1-CB1B4FB01410}" type="presParOf" srcId="{16F3479F-6CF3-4156-935B-206C354D5BB5}" destId="{196028AF-0CA9-4375-805E-2560932CE22B}" srcOrd="2" destOrd="0" presId="urn:microsoft.com/office/officeart/2008/layout/VerticalCurvedList"/>
    <dgm:cxn modelId="{BAF08A24-5BB7-443F-BE69-19CEC780A305}" type="presParOf" srcId="{196028AF-0CA9-4375-805E-2560932CE22B}" destId="{BA98ADD2-3D00-4DBE-8AC1-B620F6B19F2E}" srcOrd="0" destOrd="0" presId="urn:microsoft.com/office/officeart/2008/layout/VerticalCurvedList"/>
    <dgm:cxn modelId="{E9D23EFB-0884-4B40-871A-1B781A7ACF2F}" type="presParOf" srcId="{16F3479F-6CF3-4156-935B-206C354D5BB5}" destId="{9D2F302C-E656-4EDD-9185-54EFB27D120A}" srcOrd="3" destOrd="0" presId="urn:microsoft.com/office/officeart/2008/layout/VerticalCurvedList"/>
    <dgm:cxn modelId="{B322C315-53CD-4B92-B1F2-35494BF93679}" type="presParOf" srcId="{16F3479F-6CF3-4156-935B-206C354D5BB5}" destId="{48C03EC2-CEC9-4A67-9885-76770501D13C}" srcOrd="4" destOrd="0" presId="urn:microsoft.com/office/officeart/2008/layout/VerticalCurvedList"/>
    <dgm:cxn modelId="{B108948B-7BDE-4804-8A0D-391884EC6C3A}" type="presParOf" srcId="{48C03EC2-CEC9-4A67-9885-76770501D13C}" destId="{D93EB16E-6927-4A88-9000-CA2CF8B7726E}" srcOrd="0" destOrd="0" presId="urn:microsoft.com/office/officeart/2008/layout/VerticalCurvedList"/>
    <dgm:cxn modelId="{B7D1AAFD-6478-4D10-8013-412A41F67B91}" type="presParOf" srcId="{16F3479F-6CF3-4156-935B-206C354D5BB5}" destId="{B44DDFCD-6B70-4E31-B778-A4AC659D1541}" srcOrd="5" destOrd="0" presId="urn:microsoft.com/office/officeart/2008/layout/VerticalCurvedList"/>
    <dgm:cxn modelId="{750D4592-3A7C-43C7-ACFF-DA7C2817CF40}" type="presParOf" srcId="{16F3479F-6CF3-4156-935B-206C354D5BB5}" destId="{F65D255A-203B-4ED3-B566-DD06E60C6F37}" srcOrd="6" destOrd="0" presId="urn:microsoft.com/office/officeart/2008/layout/VerticalCurvedList"/>
    <dgm:cxn modelId="{B7C93BBE-965C-4A23-AC1D-752CD85F62EC}" type="presParOf" srcId="{F65D255A-203B-4ED3-B566-DD06E60C6F37}" destId="{7974373F-EAAA-47D7-B559-77A43EFBB803}" srcOrd="0" destOrd="0" presId="urn:microsoft.com/office/officeart/2008/layout/VerticalCurvedList"/>
    <dgm:cxn modelId="{5110FF01-9258-4110-B828-02D8AD139BBF}" type="presParOf" srcId="{16F3479F-6CF3-4156-935B-206C354D5BB5}" destId="{0BE1CAB4-21E5-452F-BD47-140B0FD76F35}" srcOrd="7" destOrd="0" presId="urn:microsoft.com/office/officeart/2008/layout/VerticalCurvedList"/>
    <dgm:cxn modelId="{F3950DE3-6710-4C15-AC72-088E7F612820}" type="presParOf" srcId="{16F3479F-6CF3-4156-935B-206C354D5BB5}" destId="{B38A8F77-0E67-4FD3-BA7A-941A62D0F871}" srcOrd="8" destOrd="0" presId="urn:microsoft.com/office/officeart/2008/layout/VerticalCurvedList"/>
    <dgm:cxn modelId="{D22B79EB-2E51-41B3-9E72-5CDE7776544F}" type="presParOf" srcId="{B38A8F77-0E67-4FD3-BA7A-941A62D0F871}" destId="{A4EFDB85-4758-4A3F-BAFA-582A11D96882}" srcOrd="0" destOrd="0" presId="urn:microsoft.com/office/officeart/2008/layout/VerticalCurvedList"/>
    <dgm:cxn modelId="{1FA76A0C-F23C-41E7-8AFE-102D3DF5F63D}" type="presParOf" srcId="{16F3479F-6CF3-4156-935B-206C354D5BB5}" destId="{656F1854-A276-4F34-8DB7-C1EF779C5C13}" srcOrd="9" destOrd="0" presId="urn:microsoft.com/office/officeart/2008/layout/VerticalCurvedList"/>
    <dgm:cxn modelId="{9716A344-26E3-4C30-B8E4-FC74CC1DB083}" type="presParOf" srcId="{16F3479F-6CF3-4156-935B-206C354D5BB5}" destId="{E070608E-B73B-458F-AE03-AABB55E1E747}" srcOrd="10" destOrd="0" presId="urn:microsoft.com/office/officeart/2008/layout/VerticalCurvedList"/>
    <dgm:cxn modelId="{8265CCA0-9C1C-42F9-BAB5-26C2D2067F45}" type="presParOf" srcId="{E070608E-B73B-458F-AE03-AABB55E1E747}" destId="{68624830-FD71-4735-B7EA-1A2BBD5D5278}" srcOrd="0" destOrd="0" presId="urn:microsoft.com/office/officeart/2008/layout/VerticalCurvedList"/>
    <dgm:cxn modelId="{03A655C3-C424-426A-9A9E-361A3D3330A7}" type="presParOf" srcId="{16F3479F-6CF3-4156-935B-206C354D5BB5}" destId="{6A203E18-9B52-4312-9130-92A4B5135D4F}" srcOrd="11" destOrd="0" presId="urn:microsoft.com/office/officeart/2008/layout/VerticalCurvedList"/>
    <dgm:cxn modelId="{B1AD5898-683C-4C0D-8FB6-1B46A125E30E}" type="presParOf" srcId="{16F3479F-6CF3-4156-935B-206C354D5BB5}" destId="{E0C26E5C-509D-48F5-B0D0-889D1029FE4F}" srcOrd="12" destOrd="0" presId="urn:microsoft.com/office/officeart/2008/layout/VerticalCurvedList"/>
    <dgm:cxn modelId="{B4812699-3B76-429F-AD13-58EB28B59C80}" type="presParOf" srcId="{E0C26E5C-509D-48F5-B0D0-889D1029FE4F}" destId="{610BC253-649A-41A7-AFA5-AC710ED495A9}" srcOrd="0" destOrd="0" presId="urn:microsoft.com/office/officeart/2008/layout/VerticalCurvedList"/>
    <dgm:cxn modelId="{50D3A939-8F64-440B-B1F0-89596D60034A}" type="presParOf" srcId="{16F3479F-6CF3-4156-935B-206C354D5BB5}" destId="{7380448F-47FB-44FA-9B9A-2A98D568622E}" srcOrd="13" destOrd="0" presId="urn:microsoft.com/office/officeart/2008/layout/VerticalCurvedList"/>
    <dgm:cxn modelId="{BEE1F765-87FD-40FE-B4EF-0FCCA5CDC237}" type="presParOf" srcId="{16F3479F-6CF3-4156-935B-206C354D5BB5}" destId="{D17E5778-324C-4146-902A-3CC65B9F16AA}" srcOrd="14" destOrd="0" presId="urn:microsoft.com/office/officeart/2008/layout/VerticalCurvedList"/>
    <dgm:cxn modelId="{B1B5C297-1B9D-4AAB-9157-26EEB4E324FE}" type="presParOf" srcId="{D17E5778-324C-4146-902A-3CC65B9F16AA}" destId="{B6159038-8048-48C3-9628-BC5DD875E37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A03DA2-0C42-4482-88F0-23E6FFA12AD2}"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227EC78F-2F47-4362-B103-5A0DB97F9DEB}">
      <dgm:prSet phldrT="[Текст]" custT="1"/>
      <dgm:spPr/>
      <dgm:t>
        <a:bodyPr/>
        <a:lstStyle/>
        <a:p>
          <a:r>
            <a:rPr lang="ru-RU" sz="2400" dirty="0">
              <a:latin typeface="Times New Roman" panose="02020603050405020304" pitchFamily="18" charset="0"/>
              <a:cs typeface="Times New Roman" panose="02020603050405020304" pitchFamily="18" charset="0"/>
            </a:rPr>
            <a:t>   Перевод на работу к другому работодателю прекращает трудовой договор по п. 5 ч. 1 ст. 77 ТК РФ согласно ч. 2 ст. 72.1 ТК РФ</a:t>
          </a:r>
        </a:p>
      </dgm:t>
    </dgm:pt>
    <dgm:pt modelId="{9CCF709B-3C7D-4F8D-8C03-F14D58CF50DE}" type="parTrans" cxnId="{FED17C7E-B956-459A-B182-1C66FF24B472}">
      <dgm:prSet/>
      <dgm:spPr/>
      <dgm:t>
        <a:bodyPr/>
        <a:lstStyle/>
        <a:p>
          <a:endParaRPr lang="ru-RU"/>
        </a:p>
      </dgm:t>
    </dgm:pt>
    <dgm:pt modelId="{099849BC-C084-4E9F-BA10-1B04D7E061CD}" type="sibTrans" cxnId="{FED17C7E-B956-459A-B182-1C66FF24B472}">
      <dgm:prSet/>
      <dgm:spPr/>
      <dgm:t>
        <a:bodyPr/>
        <a:lstStyle/>
        <a:p>
          <a:endParaRPr lang="ru-RU"/>
        </a:p>
      </dgm:t>
    </dgm:pt>
    <dgm:pt modelId="{0218789A-873D-45DF-9306-0BF39DFC431D}">
      <dgm:prSet phldrT="[Текст]" custT="1"/>
      <dgm:spPr/>
      <dgm:t>
        <a:bodyPr/>
        <a:lstStyle/>
        <a:p>
          <a:r>
            <a:rPr lang="ru-RU" sz="2400" dirty="0">
              <a:latin typeface="Times New Roman" panose="02020603050405020304" pitchFamily="18" charset="0"/>
              <a:cs typeface="Times New Roman" panose="02020603050405020304" pitchFamily="18" charset="0"/>
            </a:rPr>
            <a:t>    Постановление Правительства РФ от 30.03.2022 № 511 (ред. от 19.09.2022) </a:t>
          </a:r>
        </a:p>
      </dgm:t>
    </dgm:pt>
    <dgm:pt modelId="{FF7B1CED-21D5-45C2-8934-B0E3E3762AB1}" type="parTrans" cxnId="{E34FCA4E-E699-46DC-9EDE-7A53313A79F2}">
      <dgm:prSet/>
      <dgm:spPr/>
      <dgm:t>
        <a:bodyPr/>
        <a:lstStyle/>
        <a:p>
          <a:endParaRPr lang="ru-RU"/>
        </a:p>
      </dgm:t>
    </dgm:pt>
    <dgm:pt modelId="{2DC72AAC-D5CD-4383-85CE-4131B651FBD6}" type="sibTrans" cxnId="{E34FCA4E-E699-46DC-9EDE-7A53313A79F2}">
      <dgm:prSet/>
      <dgm:spPr/>
      <dgm:t>
        <a:bodyPr/>
        <a:lstStyle/>
        <a:p>
          <a:endParaRPr lang="ru-RU"/>
        </a:p>
      </dgm:t>
    </dgm:pt>
    <dgm:pt modelId="{D1B2DDD7-4031-400F-B5F7-5DD35A71DA6D}">
      <dgm:prSet phldrT="[Текст]" custT="1"/>
      <dgm:spPr/>
      <dgm:t>
        <a:bodyPr/>
        <a:lstStyle/>
        <a:p>
          <a:r>
            <a:rPr lang="ru-RU" sz="2400" dirty="0"/>
            <a:t>   </a:t>
          </a:r>
        </a:p>
        <a:p>
          <a:r>
            <a:rPr lang="ru-RU" sz="2400" dirty="0">
              <a:latin typeface="Times New Roman" panose="02020603050405020304" pitchFamily="18" charset="0"/>
              <a:cs typeface="Times New Roman" panose="02020603050405020304" pitchFamily="18" charset="0"/>
            </a:rPr>
            <a:t>   В случае приостановки работодателем производства (работы) работник </a:t>
          </a:r>
          <a:r>
            <a:rPr lang="ru-RU" sz="2400" i="1" dirty="0">
              <a:latin typeface="Times New Roman" panose="02020603050405020304" pitchFamily="18" charset="0"/>
              <a:cs typeface="Times New Roman" panose="02020603050405020304" pitchFamily="18" charset="0"/>
            </a:rPr>
            <a:t>может быть</a:t>
          </a:r>
          <a:r>
            <a:rPr lang="ru-RU" sz="2400" dirty="0">
              <a:latin typeface="Times New Roman" panose="02020603050405020304" pitchFamily="18" charset="0"/>
              <a:cs typeface="Times New Roman" panose="02020603050405020304" pitchFamily="18" charset="0"/>
            </a:rPr>
            <a:t> временно переведен на работу к другому работодателю по направлению центра занятости. </a:t>
          </a:r>
        </a:p>
      </dgm:t>
    </dgm:pt>
    <dgm:pt modelId="{E5D80934-51E3-4AE7-A5DF-C43BABF576CA}" type="parTrans" cxnId="{CBB04882-D162-42B4-B9D0-F7FBF196C34D}">
      <dgm:prSet/>
      <dgm:spPr/>
      <dgm:t>
        <a:bodyPr/>
        <a:lstStyle/>
        <a:p>
          <a:endParaRPr lang="ru-RU"/>
        </a:p>
      </dgm:t>
    </dgm:pt>
    <dgm:pt modelId="{D04641A1-736D-433A-905E-A52F8CB5FAB7}" type="sibTrans" cxnId="{CBB04882-D162-42B4-B9D0-F7FBF196C34D}">
      <dgm:prSet/>
      <dgm:spPr/>
      <dgm:t>
        <a:bodyPr/>
        <a:lstStyle/>
        <a:p>
          <a:endParaRPr lang="ru-RU"/>
        </a:p>
      </dgm:t>
    </dgm:pt>
    <dgm:pt modelId="{BE7B7DA9-57D2-42C7-A953-86533C392D78}" type="pres">
      <dgm:prSet presAssocID="{65A03DA2-0C42-4482-88F0-23E6FFA12AD2}" presName="rootnode" presStyleCnt="0">
        <dgm:presLayoutVars>
          <dgm:chMax/>
          <dgm:chPref/>
          <dgm:dir/>
          <dgm:animLvl val="lvl"/>
        </dgm:presLayoutVars>
      </dgm:prSet>
      <dgm:spPr/>
    </dgm:pt>
    <dgm:pt modelId="{C5FA2159-5726-45C2-BD75-D4496E2C5DE4}" type="pres">
      <dgm:prSet presAssocID="{227EC78F-2F47-4362-B103-5A0DB97F9DEB}" presName="composite" presStyleCnt="0"/>
      <dgm:spPr/>
    </dgm:pt>
    <dgm:pt modelId="{BB2B2808-B786-4A13-ADEB-CDC2343E1B81}" type="pres">
      <dgm:prSet presAssocID="{227EC78F-2F47-4362-B103-5A0DB97F9DEB}" presName="LShape" presStyleLbl="alignNode1" presStyleIdx="0" presStyleCnt="5"/>
      <dgm:spPr/>
    </dgm:pt>
    <dgm:pt modelId="{FAA13F25-832C-4B01-807A-9C691B928732}" type="pres">
      <dgm:prSet presAssocID="{227EC78F-2F47-4362-B103-5A0DB97F9DEB}" presName="ParentText" presStyleLbl="revTx" presStyleIdx="0" presStyleCnt="3">
        <dgm:presLayoutVars>
          <dgm:chMax val="0"/>
          <dgm:chPref val="0"/>
          <dgm:bulletEnabled val="1"/>
        </dgm:presLayoutVars>
      </dgm:prSet>
      <dgm:spPr/>
    </dgm:pt>
    <dgm:pt modelId="{5CB4F373-F16D-47CB-B7ED-38C16C61E63F}" type="pres">
      <dgm:prSet presAssocID="{227EC78F-2F47-4362-B103-5A0DB97F9DEB}" presName="Triangle" presStyleLbl="alignNode1" presStyleIdx="1" presStyleCnt="5"/>
      <dgm:spPr/>
    </dgm:pt>
    <dgm:pt modelId="{13B314E6-C047-4321-8233-1CC7483BEDC7}" type="pres">
      <dgm:prSet presAssocID="{099849BC-C084-4E9F-BA10-1B04D7E061CD}" presName="sibTrans" presStyleCnt="0"/>
      <dgm:spPr/>
    </dgm:pt>
    <dgm:pt modelId="{0AF21847-4219-4ED2-94C1-5114FBF0985C}" type="pres">
      <dgm:prSet presAssocID="{099849BC-C084-4E9F-BA10-1B04D7E061CD}" presName="space" presStyleCnt="0"/>
      <dgm:spPr/>
    </dgm:pt>
    <dgm:pt modelId="{21AF2523-CE04-49AA-8D67-2F9D515F6687}" type="pres">
      <dgm:prSet presAssocID="{0218789A-873D-45DF-9306-0BF39DFC431D}" presName="composite" presStyleCnt="0"/>
      <dgm:spPr/>
    </dgm:pt>
    <dgm:pt modelId="{E6B09517-2BBC-41BE-A591-16D7FACE79F8}" type="pres">
      <dgm:prSet presAssocID="{0218789A-873D-45DF-9306-0BF39DFC431D}" presName="LShape" presStyleLbl="alignNode1" presStyleIdx="2" presStyleCnt="5"/>
      <dgm:spPr/>
    </dgm:pt>
    <dgm:pt modelId="{DE71476E-CCDF-49B4-9C54-27005AAD191D}" type="pres">
      <dgm:prSet presAssocID="{0218789A-873D-45DF-9306-0BF39DFC431D}" presName="ParentText" presStyleLbl="revTx" presStyleIdx="1" presStyleCnt="3">
        <dgm:presLayoutVars>
          <dgm:chMax val="0"/>
          <dgm:chPref val="0"/>
          <dgm:bulletEnabled val="1"/>
        </dgm:presLayoutVars>
      </dgm:prSet>
      <dgm:spPr/>
    </dgm:pt>
    <dgm:pt modelId="{46CEA092-EA80-4A64-96AF-BCCF212F3D94}" type="pres">
      <dgm:prSet presAssocID="{0218789A-873D-45DF-9306-0BF39DFC431D}" presName="Triangle" presStyleLbl="alignNode1" presStyleIdx="3" presStyleCnt="5"/>
      <dgm:spPr/>
    </dgm:pt>
    <dgm:pt modelId="{32AF7CCC-D5F6-41A0-B210-A21E1D3DF29C}" type="pres">
      <dgm:prSet presAssocID="{2DC72AAC-D5CD-4383-85CE-4131B651FBD6}" presName="sibTrans" presStyleCnt="0"/>
      <dgm:spPr/>
    </dgm:pt>
    <dgm:pt modelId="{0DE2E3A2-5E42-432F-B144-10C5ED44A0D6}" type="pres">
      <dgm:prSet presAssocID="{2DC72AAC-D5CD-4383-85CE-4131B651FBD6}" presName="space" presStyleCnt="0"/>
      <dgm:spPr/>
    </dgm:pt>
    <dgm:pt modelId="{D6B0D250-7D9E-44FF-8FD8-9494DE4773AA}" type="pres">
      <dgm:prSet presAssocID="{D1B2DDD7-4031-400F-B5F7-5DD35A71DA6D}" presName="composite" presStyleCnt="0"/>
      <dgm:spPr/>
    </dgm:pt>
    <dgm:pt modelId="{B6CE6A00-D163-423A-B82D-7E4D136617DF}" type="pres">
      <dgm:prSet presAssocID="{D1B2DDD7-4031-400F-B5F7-5DD35A71DA6D}" presName="LShape" presStyleLbl="alignNode1" presStyleIdx="4" presStyleCnt="5"/>
      <dgm:spPr/>
    </dgm:pt>
    <dgm:pt modelId="{0E6CB4D7-0BD5-4B6A-A66F-1F92E8EA2D17}" type="pres">
      <dgm:prSet presAssocID="{D1B2DDD7-4031-400F-B5F7-5DD35A71DA6D}" presName="ParentText" presStyleLbl="revTx" presStyleIdx="2" presStyleCnt="3">
        <dgm:presLayoutVars>
          <dgm:chMax val="0"/>
          <dgm:chPref val="0"/>
          <dgm:bulletEnabled val="1"/>
        </dgm:presLayoutVars>
      </dgm:prSet>
      <dgm:spPr/>
    </dgm:pt>
  </dgm:ptLst>
  <dgm:cxnLst>
    <dgm:cxn modelId="{95D11D48-52E0-43C4-966C-649E4F09D9E8}" type="presOf" srcId="{227EC78F-2F47-4362-B103-5A0DB97F9DEB}" destId="{FAA13F25-832C-4B01-807A-9C691B928732}" srcOrd="0" destOrd="0" presId="urn:microsoft.com/office/officeart/2009/3/layout/StepUpProcess"/>
    <dgm:cxn modelId="{2FE35D49-04C2-4648-A10C-A2481812A6F3}" type="presOf" srcId="{65A03DA2-0C42-4482-88F0-23E6FFA12AD2}" destId="{BE7B7DA9-57D2-42C7-A953-86533C392D78}" srcOrd="0" destOrd="0" presId="urn:microsoft.com/office/officeart/2009/3/layout/StepUpProcess"/>
    <dgm:cxn modelId="{E34FCA4E-E699-46DC-9EDE-7A53313A79F2}" srcId="{65A03DA2-0C42-4482-88F0-23E6FFA12AD2}" destId="{0218789A-873D-45DF-9306-0BF39DFC431D}" srcOrd="1" destOrd="0" parTransId="{FF7B1CED-21D5-45C2-8934-B0E3E3762AB1}" sibTransId="{2DC72AAC-D5CD-4383-85CE-4131B651FBD6}"/>
    <dgm:cxn modelId="{1740C079-AA9D-4A38-B94D-04198B5FCDEC}" type="presOf" srcId="{0218789A-873D-45DF-9306-0BF39DFC431D}" destId="{DE71476E-CCDF-49B4-9C54-27005AAD191D}" srcOrd="0" destOrd="0" presId="urn:microsoft.com/office/officeart/2009/3/layout/StepUpProcess"/>
    <dgm:cxn modelId="{FED17C7E-B956-459A-B182-1C66FF24B472}" srcId="{65A03DA2-0C42-4482-88F0-23E6FFA12AD2}" destId="{227EC78F-2F47-4362-B103-5A0DB97F9DEB}" srcOrd="0" destOrd="0" parTransId="{9CCF709B-3C7D-4F8D-8C03-F14D58CF50DE}" sibTransId="{099849BC-C084-4E9F-BA10-1B04D7E061CD}"/>
    <dgm:cxn modelId="{CBB04882-D162-42B4-B9D0-F7FBF196C34D}" srcId="{65A03DA2-0C42-4482-88F0-23E6FFA12AD2}" destId="{D1B2DDD7-4031-400F-B5F7-5DD35A71DA6D}" srcOrd="2" destOrd="0" parTransId="{E5D80934-51E3-4AE7-A5DF-C43BABF576CA}" sibTransId="{D04641A1-736D-433A-905E-A52F8CB5FAB7}"/>
    <dgm:cxn modelId="{50371889-C1DE-4D9F-AE91-019A2D36A8C6}" type="presOf" srcId="{D1B2DDD7-4031-400F-B5F7-5DD35A71DA6D}" destId="{0E6CB4D7-0BD5-4B6A-A66F-1F92E8EA2D17}" srcOrd="0" destOrd="0" presId="urn:microsoft.com/office/officeart/2009/3/layout/StepUpProcess"/>
    <dgm:cxn modelId="{696FDDAD-9140-4866-8BA1-6AFD3672C8C8}" type="presParOf" srcId="{BE7B7DA9-57D2-42C7-A953-86533C392D78}" destId="{C5FA2159-5726-45C2-BD75-D4496E2C5DE4}" srcOrd="0" destOrd="0" presId="urn:microsoft.com/office/officeart/2009/3/layout/StepUpProcess"/>
    <dgm:cxn modelId="{71A95A94-8D5E-4F22-A234-DD5F78252CD7}" type="presParOf" srcId="{C5FA2159-5726-45C2-BD75-D4496E2C5DE4}" destId="{BB2B2808-B786-4A13-ADEB-CDC2343E1B81}" srcOrd="0" destOrd="0" presId="urn:microsoft.com/office/officeart/2009/3/layout/StepUpProcess"/>
    <dgm:cxn modelId="{07FF8D70-00D4-49EB-BF84-5397E434B517}" type="presParOf" srcId="{C5FA2159-5726-45C2-BD75-D4496E2C5DE4}" destId="{FAA13F25-832C-4B01-807A-9C691B928732}" srcOrd="1" destOrd="0" presId="urn:microsoft.com/office/officeart/2009/3/layout/StepUpProcess"/>
    <dgm:cxn modelId="{24BA6417-B668-4001-B802-629F602C6D6F}" type="presParOf" srcId="{C5FA2159-5726-45C2-BD75-D4496E2C5DE4}" destId="{5CB4F373-F16D-47CB-B7ED-38C16C61E63F}" srcOrd="2" destOrd="0" presId="urn:microsoft.com/office/officeart/2009/3/layout/StepUpProcess"/>
    <dgm:cxn modelId="{BF85F637-70D3-4085-8A58-5A2A05A631A2}" type="presParOf" srcId="{BE7B7DA9-57D2-42C7-A953-86533C392D78}" destId="{13B314E6-C047-4321-8233-1CC7483BEDC7}" srcOrd="1" destOrd="0" presId="urn:microsoft.com/office/officeart/2009/3/layout/StepUpProcess"/>
    <dgm:cxn modelId="{B046F06B-2FE5-4BEC-AAD5-6E4A3D1E5AFB}" type="presParOf" srcId="{13B314E6-C047-4321-8233-1CC7483BEDC7}" destId="{0AF21847-4219-4ED2-94C1-5114FBF0985C}" srcOrd="0" destOrd="0" presId="urn:microsoft.com/office/officeart/2009/3/layout/StepUpProcess"/>
    <dgm:cxn modelId="{93404F6E-91FE-412B-88EF-1D5BFC210D4C}" type="presParOf" srcId="{BE7B7DA9-57D2-42C7-A953-86533C392D78}" destId="{21AF2523-CE04-49AA-8D67-2F9D515F6687}" srcOrd="2" destOrd="0" presId="urn:microsoft.com/office/officeart/2009/3/layout/StepUpProcess"/>
    <dgm:cxn modelId="{FF87DF32-D395-4E25-979E-AFAF5F30ABA8}" type="presParOf" srcId="{21AF2523-CE04-49AA-8D67-2F9D515F6687}" destId="{E6B09517-2BBC-41BE-A591-16D7FACE79F8}" srcOrd="0" destOrd="0" presId="urn:microsoft.com/office/officeart/2009/3/layout/StepUpProcess"/>
    <dgm:cxn modelId="{D8C86938-AC50-42CC-9892-CF3C8D93F830}" type="presParOf" srcId="{21AF2523-CE04-49AA-8D67-2F9D515F6687}" destId="{DE71476E-CCDF-49B4-9C54-27005AAD191D}" srcOrd="1" destOrd="0" presId="urn:microsoft.com/office/officeart/2009/3/layout/StepUpProcess"/>
    <dgm:cxn modelId="{FA7EFABC-7A00-4CFB-94B2-8F28CA0E3AEC}" type="presParOf" srcId="{21AF2523-CE04-49AA-8D67-2F9D515F6687}" destId="{46CEA092-EA80-4A64-96AF-BCCF212F3D94}" srcOrd="2" destOrd="0" presId="urn:microsoft.com/office/officeart/2009/3/layout/StepUpProcess"/>
    <dgm:cxn modelId="{B92970AF-555D-4E57-9756-1F91D432A89D}" type="presParOf" srcId="{BE7B7DA9-57D2-42C7-A953-86533C392D78}" destId="{32AF7CCC-D5F6-41A0-B210-A21E1D3DF29C}" srcOrd="3" destOrd="0" presId="urn:microsoft.com/office/officeart/2009/3/layout/StepUpProcess"/>
    <dgm:cxn modelId="{BD74C239-68E1-4788-AEF6-C38B994D22D7}" type="presParOf" srcId="{32AF7CCC-D5F6-41A0-B210-A21E1D3DF29C}" destId="{0DE2E3A2-5E42-432F-B144-10C5ED44A0D6}" srcOrd="0" destOrd="0" presId="urn:microsoft.com/office/officeart/2009/3/layout/StepUpProcess"/>
    <dgm:cxn modelId="{34C295E4-E32E-4BBA-8AAC-A37B1C452C0A}" type="presParOf" srcId="{BE7B7DA9-57D2-42C7-A953-86533C392D78}" destId="{D6B0D250-7D9E-44FF-8FD8-9494DE4773AA}" srcOrd="4" destOrd="0" presId="urn:microsoft.com/office/officeart/2009/3/layout/StepUpProcess"/>
    <dgm:cxn modelId="{43806776-6C99-43A3-94F7-1D8531DCAADE}" type="presParOf" srcId="{D6B0D250-7D9E-44FF-8FD8-9494DE4773AA}" destId="{B6CE6A00-D163-423A-B82D-7E4D136617DF}" srcOrd="0" destOrd="0" presId="urn:microsoft.com/office/officeart/2009/3/layout/StepUpProcess"/>
    <dgm:cxn modelId="{FF8613DA-A526-4A89-8EAF-86814A2D809D}" type="presParOf" srcId="{D6B0D250-7D9E-44FF-8FD8-9494DE4773AA}" destId="{0E6CB4D7-0BD5-4B6A-A66F-1F92E8EA2D17}"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F7E071-97E1-478E-AEBB-2DD1CE5C880E}">
      <dsp:nvSpPr>
        <dsp:cNvPr id="0" name=""/>
        <dsp:cNvSpPr/>
      </dsp:nvSpPr>
      <dsp:spPr>
        <a:xfrm>
          <a:off x="-6659769" y="-1074774"/>
          <a:ext cx="7932823" cy="7932823"/>
        </a:xfrm>
        <a:prstGeom prst="blockArc">
          <a:avLst>
            <a:gd name="adj1" fmla="val 18900000"/>
            <a:gd name="adj2" fmla="val 2700000"/>
            <a:gd name="adj3" fmla="val 272"/>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B4105D-DE4C-43E8-A023-0B5E6BEF2530}">
      <dsp:nvSpPr>
        <dsp:cNvPr id="0" name=""/>
        <dsp:cNvSpPr/>
      </dsp:nvSpPr>
      <dsp:spPr>
        <a:xfrm>
          <a:off x="413489" y="212413"/>
          <a:ext cx="11268411" cy="535679"/>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60960" rIns="60960" bIns="60960" numCol="1" spcCol="1270" anchor="ctr" anchorCtr="0">
          <a:noAutofit/>
        </a:bodyPr>
        <a:lstStyle/>
        <a:p>
          <a:pPr marL="0" lvl="0" indent="0" algn="l" defTabSz="1066800">
            <a:lnSpc>
              <a:spcPct val="90000"/>
            </a:lnSpc>
            <a:spcBef>
              <a:spcPct val="0"/>
            </a:spcBef>
            <a:spcAft>
              <a:spcPct val="35000"/>
            </a:spcAft>
            <a:buNone/>
          </a:pPr>
          <a:r>
            <a:rPr lang="ru-RU" sz="2400" kern="1200" dirty="0">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Изменения в гл. 49.1 ТК РФ «</a:t>
          </a:r>
          <a:r>
            <a:rPr lang="ru-RU" sz="2000" b="0" i="0" kern="1200" dirty="0">
              <a:solidFill>
                <a:schemeClr val="tx1"/>
              </a:solidFill>
              <a:latin typeface="Times New Roman" panose="02020603050405020304" pitchFamily="18" charset="0"/>
              <a:cs typeface="Times New Roman" panose="02020603050405020304" pitchFamily="18" charset="0"/>
            </a:rPr>
            <a:t>Особенности регулирования труда дистанционных работников» (ФЗ от 22 ноября 2021 г. N 377-ФЗ)</a:t>
          </a:r>
          <a:r>
            <a:rPr lang="ru-RU" sz="2000" kern="1200" dirty="0">
              <a:solidFill>
                <a:schemeClr val="tx1"/>
              </a:solidFill>
              <a:latin typeface="Times New Roman" panose="02020603050405020304" pitchFamily="18" charset="0"/>
              <a:cs typeface="Times New Roman" panose="02020603050405020304" pitchFamily="18" charset="0"/>
            </a:rPr>
            <a:t> </a:t>
          </a:r>
        </a:p>
      </dsp:txBody>
      <dsp:txXfrm>
        <a:off x="413489" y="212413"/>
        <a:ext cx="11268411" cy="535679"/>
      </dsp:txXfrm>
    </dsp:sp>
    <dsp:sp modelId="{BA98ADD2-3D00-4DBE-8AC1-B620F6B19F2E}">
      <dsp:nvSpPr>
        <dsp:cNvPr id="0" name=""/>
        <dsp:cNvSpPr/>
      </dsp:nvSpPr>
      <dsp:spPr>
        <a:xfrm>
          <a:off x="78689" y="145453"/>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2F302C-E656-4EDD-9185-54EFB27D120A}">
      <dsp:nvSpPr>
        <dsp:cNvPr id="0" name=""/>
        <dsp:cNvSpPr/>
      </dsp:nvSpPr>
      <dsp:spPr>
        <a:xfrm>
          <a:off x="898595" y="1016405"/>
          <a:ext cx="10783305" cy="535679"/>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50800" rIns="50800" bIns="50800" numCol="1" spcCol="1270" anchor="ctr" anchorCtr="0">
          <a:noAutofit/>
        </a:bodyPr>
        <a:lstStyle/>
        <a:p>
          <a:pPr marL="0" lvl="0" indent="0" algn="l"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Возможность временного перевода на работу к другому работодателю (Постановление Правительства от 30.03.2022 № 511)</a:t>
          </a:r>
        </a:p>
      </dsp:txBody>
      <dsp:txXfrm>
        <a:off x="898595" y="1016405"/>
        <a:ext cx="10783305" cy="535679"/>
      </dsp:txXfrm>
    </dsp:sp>
    <dsp:sp modelId="{D93EB16E-6927-4A88-9000-CA2CF8B7726E}">
      <dsp:nvSpPr>
        <dsp:cNvPr id="0" name=""/>
        <dsp:cNvSpPr/>
      </dsp:nvSpPr>
      <dsp:spPr>
        <a:xfrm>
          <a:off x="563795" y="949445"/>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44DDFCD-6B70-4E31-B778-A4AC659D1541}">
      <dsp:nvSpPr>
        <dsp:cNvPr id="0" name=""/>
        <dsp:cNvSpPr/>
      </dsp:nvSpPr>
      <dsp:spPr>
        <a:xfrm>
          <a:off x="1164431" y="1819806"/>
          <a:ext cx="10517469" cy="535679"/>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50800" rIns="50800" bIns="50800" numCol="1" spcCol="1270" anchor="ctr" anchorCtr="0">
          <a:noAutofit/>
        </a:bodyPr>
        <a:lstStyle/>
        <a:p>
          <a:pPr marL="0" lvl="0" indent="0" algn="l" defTabSz="889000">
            <a:lnSpc>
              <a:spcPct val="90000"/>
            </a:lnSpc>
            <a:spcBef>
              <a:spcPct val="0"/>
            </a:spcBef>
            <a:spcAft>
              <a:spcPct val="35000"/>
            </a:spcAft>
            <a:buNone/>
          </a:pPr>
          <a:r>
            <a:rPr lang="ru-RU" sz="2000" kern="1200" dirty="0">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ФКЗ от 04.10.2022 № 5-ФКЗ; № 6-ФКЗ; № 7-ФКЗ и № 8-ФКЗ о присоединении отдельных территорий Украины на основании результатов референдумов в качестве новых субъектов</a:t>
          </a:r>
          <a:endParaRPr lang="ru-RU" sz="2000" kern="1200" dirty="0">
            <a:solidFill>
              <a:schemeClr val="tx1"/>
            </a:solidFill>
          </a:endParaRPr>
        </a:p>
      </dsp:txBody>
      <dsp:txXfrm>
        <a:off x="1164431" y="1819806"/>
        <a:ext cx="10517469" cy="535679"/>
      </dsp:txXfrm>
    </dsp:sp>
    <dsp:sp modelId="{7974373F-EAAA-47D7-B559-77A43EFBB803}">
      <dsp:nvSpPr>
        <dsp:cNvPr id="0" name=""/>
        <dsp:cNvSpPr/>
      </dsp:nvSpPr>
      <dsp:spPr>
        <a:xfrm>
          <a:off x="829631" y="1752846"/>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E1CAB4-21E5-452F-BD47-140B0FD76F35}">
      <dsp:nvSpPr>
        <dsp:cNvPr id="0" name=""/>
        <dsp:cNvSpPr/>
      </dsp:nvSpPr>
      <dsp:spPr>
        <a:xfrm>
          <a:off x="1249310" y="2554242"/>
          <a:ext cx="10432591" cy="674790"/>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50800" rIns="50800" bIns="50800" numCol="1" spcCol="1270" anchor="ctr" anchorCtr="0">
          <a:noAutofit/>
        </a:bodyPr>
        <a:lstStyle/>
        <a:p>
          <a:pPr marL="0" lvl="0" indent="0" algn="l"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Приостановление действия трудового договора в связи с частичной мобилизацией (ст. 351.7 ТК РФ)</a:t>
          </a:r>
        </a:p>
      </dsp:txBody>
      <dsp:txXfrm>
        <a:off x="1249310" y="2554242"/>
        <a:ext cx="10432591" cy="674790"/>
      </dsp:txXfrm>
    </dsp:sp>
    <dsp:sp modelId="{A4EFDB85-4758-4A3F-BAFA-582A11D96882}">
      <dsp:nvSpPr>
        <dsp:cNvPr id="0" name=""/>
        <dsp:cNvSpPr/>
      </dsp:nvSpPr>
      <dsp:spPr>
        <a:xfrm>
          <a:off x="961543" y="2556837"/>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6F1854-A276-4F34-8DB7-C1EF779C5C13}">
      <dsp:nvSpPr>
        <dsp:cNvPr id="0" name=""/>
        <dsp:cNvSpPr/>
      </dsp:nvSpPr>
      <dsp:spPr>
        <a:xfrm>
          <a:off x="1164431" y="3247848"/>
          <a:ext cx="10517469" cy="895560"/>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50800" rIns="50800" bIns="50800" numCol="1" spcCol="1270" anchor="ctr" anchorCtr="0">
          <a:noAutofit/>
        </a:bodyPr>
        <a:lstStyle/>
        <a:p>
          <a:pPr marL="0" lvl="0" indent="0" algn="l"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   Право работодателей принимать на работу граждан РФ и новых территорий, постоянно проживающих там или прибывших экстренно на территорию РФ, в льготном порядке ((Постановление Правительства от 30.03.2022 № 511)в ред. от 19.09.2022)</a:t>
          </a:r>
        </a:p>
      </dsp:txBody>
      <dsp:txXfrm>
        <a:off x="1164431" y="3247848"/>
        <a:ext cx="10517469" cy="895560"/>
      </dsp:txXfrm>
    </dsp:sp>
    <dsp:sp modelId="{68624830-FD71-4735-B7EA-1A2BBD5D5278}">
      <dsp:nvSpPr>
        <dsp:cNvPr id="0" name=""/>
        <dsp:cNvSpPr/>
      </dsp:nvSpPr>
      <dsp:spPr>
        <a:xfrm>
          <a:off x="829631" y="3360829"/>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A203E18-9B52-4312-9130-92A4B5135D4F}">
      <dsp:nvSpPr>
        <dsp:cNvPr id="0" name=""/>
        <dsp:cNvSpPr/>
      </dsp:nvSpPr>
      <dsp:spPr>
        <a:xfrm>
          <a:off x="898595" y="4262980"/>
          <a:ext cx="10783305" cy="472099"/>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45720" rIns="45720" bIns="45720" numCol="1" spcCol="1270" anchor="ctr" anchorCtr="0">
          <a:noAutofit/>
        </a:bodyPr>
        <a:lstStyle/>
        <a:p>
          <a:pPr marL="0" lvl="0" indent="0" algn="l" defTabSz="800100">
            <a:lnSpc>
              <a:spcPct val="90000"/>
            </a:lnSpc>
            <a:spcBef>
              <a:spcPct val="0"/>
            </a:spcBef>
            <a:spcAft>
              <a:spcPct val="35000"/>
            </a:spcAft>
            <a:buNone/>
          </a:pPr>
          <a:r>
            <a:rPr lang="ru-RU" sz="18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Установление особенности привлечения к сверхурочной работе на отдельных субъектах хозяйствования (Постановление Правительства РФ от 01.08.2022 N 1365; ч. 2 ст. 252 ТК РФ)</a:t>
          </a:r>
        </a:p>
      </dsp:txBody>
      <dsp:txXfrm>
        <a:off x="898595" y="4262980"/>
        <a:ext cx="10783305" cy="472099"/>
      </dsp:txXfrm>
    </dsp:sp>
    <dsp:sp modelId="{610BC253-649A-41A7-AFA5-AC710ED495A9}">
      <dsp:nvSpPr>
        <dsp:cNvPr id="0" name=""/>
        <dsp:cNvSpPr/>
      </dsp:nvSpPr>
      <dsp:spPr>
        <a:xfrm>
          <a:off x="610828" y="4038821"/>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80448F-47FB-44FA-9B9A-2A98D568622E}">
      <dsp:nvSpPr>
        <dsp:cNvPr id="0" name=""/>
        <dsp:cNvSpPr/>
      </dsp:nvSpPr>
      <dsp:spPr>
        <a:xfrm>
          <a:off x="413489" y="4784459"/>
          <a:ext cx="11268411" cy="1037124"/>
        </a:xfrm>
        <a:prstGeom prst="rect">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5196" tIns="33020" rIns="33020" bIns="33020" numCol="1" spcCol="1270" anchor="ctr" anchorCtr="0">
          <a:noAutofit/>
        </a:bodyPr>
        <a:lstStyle/>
        <a:p>
          <a:pPr marL="0" lvl="0" indent="0" algn="l" defTabSz="577850">
            <a:lnSpc>
              <a:spcPct val="90000"/>
            </a:lnSpc>
            <a:spcBef>
              <a:spcPct val="0"/>
            </a:spcBef>
            <a:spcAft>
              <a:spcPct val="35000"/>
            </a:spcAft>
            <a:buNone/>
          </a:pPr>
          <a:r>
            <a:rPr lang="ru-RU" sz="1300" kern="1200" dirty="0"/>
            <a:t>    </a:t>
          </a:r>
          <a:r>
            <a:rPr lang="ru-RU" sz="2000" kern="1200" dirty="0">
              <a:solidFill>
                <a:schemeClr val="tx1"/>
              </a:solidFill>
              <a:latin typeface="Times New Roman" panose="02020603050405020304" pitchFamily="18" charset="0"/>
              <a:cs typeface="Times New Roman" panose="02020603050405020304" pitchFamily="18" charset="0"/>
            </a:rPr>
            <a:t>Сохранение 2-ной средней заработной платы при отправке в командировку для восстановления ДНР, ЛНР и иных территориях, нуждающихся в обеспечении жизнедеятельности населения и восстановлении объектов инфраструктуры (Постановление Правительства РФ от 17.06.2022 N 1099) </a:t>
          </a:r>
        </a:p>
      </dsp:txBody>
      <dsp:txXfrm>
        <a:off x="413489" y="4784459"/>
        <a:ext cx="11268411" cy="1037124"/>
      </dsp:txXfrm>
    </dsp:sp>
    <dsp:sp modelId="{B6159038-8048-48C3-9628-BC5DD875E372}">
      <dsp:nvSpPr>
        <dsp:cNvPr id="0" name=""/>
        <dsp:cNvSpPr/>
      </dsp:nvSpPr>
      <dsp:spPr>
        <a:xfrm>
          <a:off x="78689" y="4968221"/>
          <a:ext cx="669599" cy="669599"/>
        </a:xfrm>
        <a:prstGeom prst="ellipse">
          <a:avLst/>
        </a:prstGeom>
        <a:blipFill rotWithShape="0">
          <a:blip xmlns:r="http://schemas.openxmlformats.org/officeDocument/2006/relationships" r:embed="rId1"/>
          <a:srcRect/>
          <a:stretch>
            <a:fillRect l="-25000" r="-25000"/>
          </a:stretch>
        </a:blip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2B2808-B786-4A13-ADEB-CDC2343E1B81}">
      <dsp:nvSpPr>
        <dsp:cNvPr id="0" name=""/>
        <dsp:cNvSpPr/>
      </dsp:nvSpPr>
      <dsp:spPr>
        <a:xfrm rot="5400000">
          <a:off x="1376849" y="1109767"/>
          <a:ext cx="1914948" cy="3186431"/>
        </a:xfrm>
        <a:prstGeom prst="corner">
          <a:avLst>
            <a:gd name="adj1" fmla="val 16120"/>
            <a:gd name="adj2" fmla="val 1611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A13F25-832C-4B01-807A-9C691B928732}">
      <dsp:nvSpPr>
        <dsp:cNvPr id="0" name=""/>
        <dsp:cNvSpPr/>
      </dsp:nvSpPr>
      <dsp:spPr>
        <a:xfrm>
          <a:off x="1057197" y="2061823"/>
          <a:ext cx="2876728" cy="2521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ru-RU" sz="2400" kern="1200" dirty="0">
              <a:latin typeface="Times New Roman" panose="02020603050405020304" pitchFamily="18" charset="0"/>
              <a:cs typeface="Times New Roman" panose="02020603050405020304" pitchFamily="18" charset="0"/>
            </a:rPr>
            <a:t>   Перевод на работу к другому работодателю прекращает трудовой договор по п. 5 ч. 1 ст. 77 ТК РФ согласно ч. 2 ст. 72.1 ТК РФ</a:t>
          </a:r>
        </a:p>
      </dsp:txBody>
      <dsp:txXfrm>
        <a:off x="1057197" y="2061823"/>
        <a:ext cx="2876728" cy="2521620"/>
      </dsp:txXfrm>
    </dsp:sp>
    <dsp:sp modelId="{5CB4F373-F16D-47CB-B7ED-38C16C61E63F}">
      <dsp:nvSpPr>
        <dsp:cNvPr id="0" name=""/>
        <dsp:cNvSpPr/>
      </dsp:nvSpPr>
      <dsp:spPr>
        <a:xfrm>
          <a:off x="3391146" y="875178"/>
          <a:ext cx="542778" cy="542778"/>
        </a:xfrm>
        <a:prstGeom prst="triangle">
          <a:avLst>
            <a:gd name="adj" fmla="val 1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B09517-2BBC-41BE-A591-16D7FACE79F8}">
      <dsp:nvSpPr>
        <dsp:cNvPr id="0" name=""/>
        <dsp:cNvSpPr/>
      </dsp:nvSpPr>
      <dsp:spPr>
        <a:xfrm rot="5400000">
          <a:off x="4898526" y="238324"/>
          <a:ext cx="1914948" cy="3186431"/>
        </a:xfrm>
        <a:prstGeom prst="corner">
          <a:avLst>
            <a:gd name="adj1" fmla="val 16120"/>
            <a:gd name="adj2" fmla="val 1611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71476E-CCDF-49B4-9C54-27005AAD191D}">
      <dsp:nvSpPr>
        <dsp:cNvPr id="0" name=""/>
        <dsp:cNvSpPr/>
      </dsp:nvSpPr>
      <dsp:spPr>
        <a:xfrm>
          <a:off x="4578874" y="1190381"/>
          <a:ext cx="2876728" cy="2521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ru-RU" sz="2400" kern="1200" dirty="0">
              <a:latin typeface="Times New Roman" panose="02020603050405020304" pitchFamily="18" charset="0"/>
              <a:cs typeface="Times New Roman" panose="02020603050405020304" pitchFamily="18" charset="0"/>
            </a:rPr>
            <a:t>    Постановление Правительства РФ от 30.03.2022 № 511 (ред. от 19.09.2022) </a:t>
          </a:r>
        </a:p>
      </dsp:txBody>
      <dsp:txXfrm>
        <a:off x="4578874" y="1190381"/>
        <a:ext cx="2876728" cy="2521620"/>
      </dsp:txXfrm>
    </dsp:sp>
    <dsp:sp modelId="{46CEA092-EA80-4A64-96AF-BCCF212F3D94}">
      <dsp:nvSpPr>
        <dsp:cNvPr id="0" name=""/>
        <dsp:cNvSpPr/>
      </dsp:nvSpPr>
      <dsp:spPr>
        <a:xfrm>
          <a:off x="6912823" y="3736"/>
          <a:ext cx="542778" cy="542778"/>
        </a:xfrm>
        <a:prstGeom prst="triangle">
          <a:avLst>
            <a:gd name="adj" fmla="val 1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CE6A00-D163-423A-B82D-7E4D136617DF}">
      <dsp:nvSpPr>
        <dsp:cNvPr id="0" name=""/>
        <dsp:cNvSpPr/>
      </dsp:nvSpPr>
      <dsp:spPr>
        <a:xfrm rot="5400000">
          <a:off x="8420204" y="-633117"/>
          <a:ext cx="1914948" cy="3186431"/>
        </a:xfrm>
        <a:prstGeom prst="corner">
          <a:avLst>
            <a:gd name="adj1" fmla="val 16120"/>
            <a:gd name="adj2" fmla="val 1611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6CB4D7-0BD5-4B6A-A66F-1F92E8EA2D17}">
      <dsp:nvSpPr>
        <dsp:cNvPr id="0" name=""/>
        <dsp:cNvSpPr/>
      </dsp:nvSpPr>
      <dsp:spPr>
        <a:xfrm>
          <a:off x="8100551" y="318938"/>
          <a:ext cx="2876728" cy="2521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ru-RU" sz="2400" kern="1200" dirty="0"/>
            <a:t>   </a:t>
          </a:r>
        </a:p>
        <a:p>
          <a:pPr marL="0" lvl="0" indent="0" algn="l" defTabSz="1066800">
            <a:lnSpc>
              <a:spcPct val="90000"/>
            </a:lnSpc>
            <a:spcBef>
              <a:spcPct val="0"/>
            </a:spcBef>
            <a:spcAft>
              <a:spcPct val="35000"/>
            </a:spcAft>
            <a:buNone/>
          </a:pPr>
          <a:r>
            <a:rPr lang="ru-RU" sz="2400" kern="1200" dirty="0">
              <a:latin typeface="Times New Roman" panose="02020603050405020304" pitchFamily="18" charset="0"/>
              <a:cs typeface="Times New Roman" panose="02020603050405020304" pitchFamily="18" charset="0"/>
            </a:rPr>
            <a:t>   В случае приостановки работодателем производства (работы) работник </a:t>
          </a:r>
          <a:r>
            <a:rPr lang="ru-RU" sz="2400" i="1" kern="1200" dirty="0">
              <a:latin typeface="Times New Roman" panose="02020603050405020304" pitchFamily="18" charset="0"/>
              <a:cs typeface="Times New Roman" panose="02020603050405020304" pitchFamily="18" charset="0"/>
            </a:rPr>
            <a:t>может быть</a:t>
          </a:r>
          <a:r>
            <a:rPr lang="ru-RU" sz="2400" kern="1200" dirty="0">
              <a:latin typeface="Times New Roman" panose="02020603050405020304" pitchFamily="18" charset="0"/>
              <a:cs typeface="Times New Roman" panose="02020603050405020304" pitchFamily="18" charset="0"/>
            </a:rPr>
            <a:t> временно переведен на работу к другому работодателю по направлению центра занятости. </a:t>
          </a:r>
        </a:p>
      </dsp:txBody>
      <dsp:txXfrm>
        <a:off x="8100551" y="318938"/>
        <a:ext cx="2876728" cy="252162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ru-RU"/>
              <a:t>Образец заголовка</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48ADED63-B5FF-431C-B09E-A53852C15C0F}" type="datetimeFigureOut">
              <a:rPr lang="ru-RU" smtClean="0"/>
              <a:t>09.12.2022</a:t>
            </a:fld>
            <a:endParaRPr lang="ru-RU"/>
          </a:p>
        </p:txBody>
      </p:sp>
      <p:sp>
        <p:nvSpPr>
          <p:cNvPr id="5" name="Footer Placeholder 4"/>
          <p:cNvSpPr>
            <a:spLocks noGrp="1"/>
          </p:cNvSpPr>
          <p:nvPr>
            <p:ph type="ftr" sz="quarter" idx="11"/>
          </p:nvPr>
        </p:nvSpPr>
        <p:spPr>
          <a:xfrm>
            <a:off x="2416500" y="329307"/>
            <a:ext cx="4973915" cy="309201"/>
          </a:xfrm>
        </p:spPr>
        <p:txBody>
          <a:bodyPr/>
          <a:lstStyle/>
          <a:p>
            <a:endParaRPr lang="ru-RU"/>
          </a:p>
        </p:txBody>
      </p:sp>
      <p:sp>
        <p:nvSpPr>
          <p:cNvPr id="6" name="Slide Number Placeholder 5"/>
          <p:cNvSpPr>
            <a:spLocks noGrp="1"/>
          </p:cNvSpPr>
          <p:nvPr>
            <p:ph type="sldNum" sz="quarter" idx="12"/>
          </p:nvPr>
        </p:nvSpPr>
        <p:spPr>
          <a:xfrm>
            <a:off x="1437664" y="798973"/>
            <a:ext cx="811019" cy="503578"/>
          </a:xfrm>
        </p:spPr>
        <p:txBody>
          <a:bodyPr/>
          <a:lstStyle/>
          <a:p>
            <a:fld id="{5B2F0728-FBCD-4361-877D-3E369BAEF298}" type="slidenum">
              <a:rPr lang="ru-RU" smtClean="0"/>
              <a:t>‹#›</a:t>
            </a:fld>
            <a:endParaRPr lang="ru-RU"/>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5054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DED63-B5FF-431C-B09E-A53852C15C0F}" type="datetimeFigureOut">
              <a:rPr lang="ru-RU" smtClean="0"/>
              <a:t>09.12.2022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2F0728-FBCD-4361-877D-3E369BAEF298}" type="slidenum">
              <a:rPr lang="ru-RU" smtClean="0"/>
              <a:t>‹#›</a:t>
            </a:fld>
            <a:endParaRPr lang="ru-RU"/>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16834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ru-RU"/>
              <a:t>Образец заголовка</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DED63-B5FF-431C-B09E-A53852C15C0F}" type="datetimeFigureOut">
              <a:rPr lang="ru-RU" smtClean="0"/>
              <a:t>09.12.2022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2F0728-FBCD-4361-877D-3E369BAEF298}" type="slidenum">
              <a:rPr lang="ru-RU" smtClean="0"/>
              <a:t>‹#›</a:t>
            </a:fld>
            <a:endParaRPr lang="ru-RU"/>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09924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DED63-B5FF-431C-B09E-A53852C15C0F}" type="datetimeFigureOut">
              <a:rPr lang="ru-RU" smtClean="0"/>
              <a:t>09.12.2022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2F0728-FBCD-4361-877D-3E369BAEF298}" type="slidenum">
              <a:rPr lang="ru-RU" smtClean="0"/>
              <a:t>‹#›</a:t>
            </a:fld>
            <a:endParaRPr lang="ru-RU"/>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35782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447191" y="2824269"/>
            <a:ext cx="4645152" cy="26444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412362" y="2821491"/>
            <a:ext cx="4645152" cy="263737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DED63-B5FF-431C-B09E-A53852C15C0F}" type="datetimeFigureOut">
              <a:rPr lang="ru-RU" smtClean="0"/>
              <a:t>09.12.2022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B2F0728-FBCD-4361-877D-3E369BAEF298}" type="slidenum">
              <a:rPr lang="ru-RU" smtClean="0"/>
              <a:t>‹#›</a:t>
            </a:fld>
            <a:endParaRPr lang="ru-RU"/>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09391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DED63-B5FF-431C-B09E-A53852C15C0F}" type="datetimeFigureOut">
              <a:rPr lang="ru-RU" smtClean="0"/>
              <a:t>09.12.2022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B2F0728-FBCD-4361-877D-3E369BAEF298}" type="slidenum">
              <a:rPr lang="ru-RU" smtClean="0"/>
              <a:t>‹#›</a:t>
            </a:fld>
            <a:endParaRPr lang="ru-RU"/>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69540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DED63-B5FF-431C-B09E-A53852C15C0F}" type="datetimeFigureOut">
              <a:rPr lang="ru-RU" smtClean="0"/>
              <a:t>09.12.2022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B2F0728-FBCD-4361-877D-3E369BAEF298}" type="slidenum">
              <a:rPr lang="ru-RU" smtClean="0"/>
              <a:t>‹#›</a:t>
            </a:fld>
            <a:endParaRPr lang="ru-RU"/>
          </a:p>
        </p:txBody>
      </p:sp>
    </p:spTree>
    <p:extLst>
      <p:ext uri="{BB962C8B-B14F-4D97-AF65-F5344CB8AC3E}">
        <p14:creationId xmlns:p14="http://schemas.microsoft.com/office/powerpoint/2010/main" val="726489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ru-RU"/>
              <a:t>Образец заголовка</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DED63-B5FF-431C-B09E-A53852C15C0F}" type="datetimeFigureOut">
              <a:rPr lang="ru-RU" smtClean="0"/>
              <a:t>09.12.2022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2F0728-FBCD-4361-877D-3E369BAEF298}" type="slidenum">
              <a:rPr lang="ru-RU" smtClean="0"/>
              <a:t>‹#›</a:t>
            </a:fld>
            <a:endParaRPr lang="ru-RU"/>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08919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DED63-B5FF-431C-B09E-A53852C15C0F}" type="datetimeFigureOut">
              <a:rPr lang="ru-RU" smtClean="0"/>
              <a:t>09.12.2022</a:t>
            </a:fld>
            <a:endParaRPr lang="ru-RU"/>
          </a:p>
        </p:txBody>
      </p:sp>
      <p:sp>
        <p:nvSpPr>
          <p:cNvPr id="6" name="Footer Placeholder 5"/>
          <p:cNvSpPr>
            <a:spLocks noGrp="1"/>
          </p:cNvSpPr>
          <p:nvPr>
            <p:ph type="ftr" sz="quarter" idx="11"/>
          </p:nvPr>
        </p:nvSpPr>
        <p:spPr>
          <a:xfrm>
            <a:off x="1447382" y="318640"/>
            <a:ext cx="5541004" cy="320931"/>
          </a:xfrm>
        </p:spPr>
        <p:txBody>
          <a:bodyPr/>
          <a:lstStyle/>
          <a:p>
            <a:endParaRPr lang="ru-RU"/>
          </a:p>
        </p:txBody>
      </p:sp>
      <p:sp>
        <p:nvSpPr>
          <p:cNvPr id="7" name="Slide Number Placeholder 6"/>
          <p:cNvSpPr>
            <a:spLocks noGrp="1"/>
          </p:cNvSpPr>
          <p:nvPr>
            <p:ph type="sldNum" sz="quarter" idx="12"/>
          </p:nvPr>
        </p:nvSpPr>
        <p:spPr/>
        <p:txBody>
          <a:bodyPr/>
          <a:lstStyle/>
          <a:p>
            <a:fld id="{5B2F0728-FBCD-4361-877D-3E369BAEF298}" type="slidenum">
              <a:rPr lang="ru-RU" smtClean="0"/>
              <a:t>‹#›</a:t>
            </a:fld>
            <a:endParaRPr lang="ru-RU"/>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14415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DED63-B5FF-431C-B09E-A53852C15C0F}" type="datetimeFigureOut">
              <a:rPr lang="ru-RU" smtClean="0"/>
              <a:t>09.12.2022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2F0728-FBCD-4361-877D-3E369BAEF298}" type="slidenum">
              <a:rPr lang="ru-RU" smtClean="0"/>
              <a:t>‹#›</a:t>
            </a:fld>
            <a:endParaRPr lang="ru-RU"/>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11625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DED63-B5FF-431C-B09E-A53852C15C0F}" type="datetimeFigureOut">
              <a:rPr lang="ru-RU" smtClean="0"/>
              <a:t>09.12.2022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2F0728-FBCD-4361-877D-3E369BAEF298}" type="slidenum">
              <a:rPr lang="ru-RU" smtClean="0"/>
              <a:t>‹#›</a:t>
            </a:fld>
            <a:endParaRPr lang="ru-RU"/>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36794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DED63-B5FF-431C-B09E-A53852C15C0F}" type="datetimeFigureOut">
              <a:rPr lang="ru-RU" smtClean="0"/>
              <a:t>09.12.2022</a:t>
            </a:fld>
            <a:endParaRPr lang="ru-RU"/>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5B2F0728-FBCD-4361-877D-3E369BAEF298}" type="slidenum">
              <a:rPr lang="ru-RU" smtClean="0"/>
              <a:t>‹#›</a:t>
            </a:fld>
            <a:endParaRPr lang="ru-RU"/>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0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 /><Relationship Id="rId7" Type="http://schemas.openxmlformats.org/officeDocument/2006/relationships/image" Target="../media/image7.jpeg"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6.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7.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4AE8AA-BC6A-DBBB-BAEC-00FCC17B7D37}"/>
              </a:ext>
            </a:extLst>
          </p:cNvPr>
          <p:cNvSpPr>
            <a:spLocks noGrp="1"/>
          </p:cNvSpPr>
          <p:nvPr>
            <p:ph type="ctrTitle"/>
          </p:nvPr>
        </p:nvSpPr>
        <p:spPr>
          <a:xfrm>
            <a:off x="2417779" y="802299"/>
            <a:ext cx="7244381" cy="1376680"/>
          </a:xfrm>
          <a:solidFill>
            <a:schemeClr val="accent3">
              <a:lumMod val="40000"/>
              <a:lumOff val="60000"/>
            </a:schemeClr>
          </a:solidFill>
        </p:spPr>
        <p:txBody>
          <a:bodyPr>
            <a:normAutofit/>
          </a:bodyPr>
          <a:lstStyle/>
          <a:p>
            <a:pPr algn="ctr"/>
            <a:r>
              <a:rPr lang="ru-RU" sz="2400" dirty="0">
                <a:latin typeface="Times New Roman" panose="02020603050405020304" pitchFamily="18" charset="0"/>
                <a:cs typeface="Times New Roman" panose="02020603050405020304" pitchFamily="18" charset="0"/>
              </a:rPr>
              <a:t>Ростовская областная организация Профсоюза образования</a:t>
            </a:r>
            <a:br>
              <a:rPr lang="ru-RU"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3B8BF231-E659-1325-04BB-12EBF04ECDCA}"/>
              </a:ext>
            </a:extLst>
          </p:cNvPr>
          <p:cNvSpPr>
            <a:spLocks noGrp="1"/>
          </p:cNvSpPr>
          <p:nvPr>
            <p:ph type="subTitle" idx="1"/>
          </p:nvPr>
        </p:nvSpPr>
        <p:spPr>
          <a:xfrm>
            <a:off x="1237957" y="2335237"/>
            <a:ext cx="10269415" cy="3165231"/>
          </a:xfrm>
          <a:solidFill>
            <a:schemeClr val="accent4">
              <a:lumMod val="60000"/>
              <a:lumOff val="40000"/>
            </a:schemeClr>
          </a:solidFill>
        </p:spPr>
        <p:txBody>
          <a:bodyPr>
            <a:normAutofit/>
          </a:bodyPr>
          <a:lstStyle/>
          <a:p>
            <a:pPr algn="ctr">
              <a:lnSpc>
                <a:spcPct val="100000"/>
              </a:lnSpc>
            </a:pPr>
            <a:r>
              <a:rPr lang="ru-RU" sz="4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«Актуальные изменения трудового законодательства РФ»</a:t>
            </a:r>
          </a:p>
          <a:p>
            <a:pPr algn="ctr">
              <a:lnSpc>
                <a:spcPct val="100000"/>
              </a:lnSpc>
            </a:pPr>
            <a:r>
              <a:rPr lang="ru-RU" sz="2000" dirty="0">
                <a:latin typeface="Times New Roman" panose="02020603050405020304" pitchFamily="18" charset="0"/>
                <a:cs typeface="Times New Roman" panose="02020603050405020304" pitchFamily="18" charset="0"/>
              </a:rPr>
              <a:t>Главный правовой инспектор труда, к.ю.н., доцент</a:t>
            </a:r>
          </a:p>
          <a:p>
            <a:pPr algn="ctr">
              <a:lnSpc>
                <a:spcPct val="100000"/>
              </a:lnSpc>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Ерёмина С.Н.</a:t>
            </a:r>
          </a:p>
          <a:p>
            <a:pPr>
              <a:lnSpc>
                <a:spcPct val="100000"/>
              </a:lnSpc>
            </a:pPr>
            <a:endParaRPr lang="ru-RU" dirty="0"/>
          </a:p>
        </p:txBody>
      </p:sp>
      <p:sp>
        <p:nvSpPr>
          <p:cNvPr id="6" name="AutoShape 2" descr="логотип">
            <a:extLst>
              <a:ext uri="{FF2B5EF4-FFF2-40B4-BE49-F238E27FC236}">
                <a16:creationId xmlns:a16="http://schemas.microsoft.com/office/drawing/2014/main" id="{C2F0D154-4F0B-70B0-8822-9EEC7DD0645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 name="Рисунок 6">
            <a:extLst>
              <a:ext uri="{FF2B5EF4-FFF2-40B4-BE49-F238E27FC236}">
                <a16:creationId xmlns:a16="http://schemas.microsoft.com/office/drawing/2014/main" id="{33FD48A9-487B-DDFE-FFFE-1B5DD9803EA3}"/>
              </a:ext>
            </a:extLst>
          </p:cNvPr>
          <p:cNvPicPr>
            <a:picLocks noChangeAspect="1"/>
          </p:cNvPicPr>
          <p:nvPr/>
        </p:nvPicPr>
        <p:blipFill>
          <a:blip r:embed="rId2"/>
          <a:stretch>
            <a:fillRect/>
          </a:stretch>
        </p:blipFill>
        <p:spPr>
          <a:xfrm>
            <a:off x="225083" y="368907"/>
            <a:ext cx="1983545" cy="1966330"/>
          </a:xfrm>
          <a:prstGeom prst="rect">
            <a:avLst/>
          </a:prstGeom>
        </p:spPr>
      </p:pic>
      <p:pic>
        <p:nvPicPr>
          <p:cNvPr id="1030" name="Picture 6">
            <a:extLst>
              <a:ext uri="{FF2B5EF4-FFF2-40B4-BE49-F238E27FC236}">
                <a16:creationId xmlns:a16="http://schemas.microsoft.com/office/drawing/2014/main" id="{5CBA28C7-94E9-17DD-05F9-85F2E0AFE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6917" y="368907"/>
            <a:ext cx="1800000" cy="1810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920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3B786DB2-A82E-1630-3D7A-517B682BDA6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1163" y="829994"/>
            <a:ext cx="5269077" cy="366440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768B8938-04FB-DD7C-0305-67B7EF79426E}"/>
              </a:ext>
            </a:extLst>
          </p:cNvPr>
          <p:cNvSpPr/>
          <p:nvPr/>
        </p:nvSpPr>
        <p:spPr>
          <a:xfrm>
            <a:off x="5880295" y="112543"/>
            <a:ext cx="5960011" cy="571148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a:solidFill>
                  <a:srgbClr val="C00000"/>
                </a:solidFill>
                <a:latin typeface="Times New Roman" panose="02020603050405020304" pitchFamily="18" charset="0"/>
                <a:cs typeface="Times New Roman" panose="02020603050405020304" pitchFamily="18" charset="0"/>
              </a:rPr>
              <a:t>Вызовы первой трети 21 века</a:t>
            </a:r>
            <a:r>
              <a:rPr lang="ru-RU" sz="2800" b="1" dirty="0">
                <a:solidFill>
                  <a:schemeClr val="tx1"/>
                </a:solidFill>
                <a:latin typeface="Times New Roman" panose="02020603050405020304" pitchFamily="18" charset="0"/>
                <a:cs typeface="Times New Roman" panose="02020603050405020304" pitchFamily="18" charset="0"/>
              </a:rPr>
              <a:t>:</a:t>
            </a:r>
          </a:p>
          <a:p>
            <a:pPr algn="ctr"/>
            <a:endParaRPr lang="ru-RU" sz="2800" b="1" dirty="0">
              <a:solidFill>
                <a:schemeClr val="tx1"/>
              </a:solidFill>
              <a:latin typeface="Times New Roman" panose="02020603050405020304" pitchFamily="18" charset="0"/>
              <a:cs typeface="Times New Roman" panose="02020603050405020304" pitchFamily="18" charset="0"/>
            </a:endParaRPr>
          </a:p>
          <a:p>
            <a:r>
              <a:rPr lang="ru-RU"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пандемия </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COVID </a:t>
            </a:r>
            <a:r>
              <a:rPr lang="ru-RU"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(унесла свыше 6, 5 млн. человек во всем мире);</a:t>
            </a:r>
          </a:p>
          <a:p>
            <a:r>
              <a:rPr lang="ru-RU" sz="2800" dirty="0">
                <a:solidFill>
                  <a:schemeClr val="tx1"/>
                </a:solidFill>
                <a:latin typeface="Times New Roman" panose="02020603050405020304" pitchFamily="18" charset="0"/>
                <a:cs typeface="Times New Roman" panose="02020603050405020304" pitchFamily="18" charset="0"/>
              </a:rPr>
              <a:t>     - </a:t>
            </a:r>
            <a:r>
              <a:rPr lang="ru-RU" sz="2800" i="0" dirty="0">
                <a:solidFill>
                  <a:schemeClr val="tx1"/>
                </a:solidFill>
                <a:effectLst/>
                <a:latin typeface="Times New Roman" panose="02020603050405020304" pitchFamily="18" charset="0"/>
                <a:cs typeface="Times New Roman" panose="02020603050405020304" pitchFamily="18" charset="0"/>
              </a:rPr>
              <a:t>сокращение мирового благосостояния во всем мире из-за санкционной политики стран Запада;</a:t>
            </a:r>
          </a:p>
          <a:p>
            <a:r>
              <a:rPr lang="ru-RU" sz="2800" dirty="0">
                <a:solidFill>
                  <a:schemeClr val="tx1"/>
                </a:solidFill>
                <a:latin typeface="Times New Roman" panose="02020603050405020304" pitchFamily="18" charset="0"/>
                <a:cs typeface="Times New Roman" panose="02020603050405020304" pitchFamily="18" charset="0"/>
              </a:rPr>
              <a:t>-    специальная военная операция российских войск на Украине</a:t>
            </a:r>
            <a:r>
              <a:rPr lang="en-US" sz="2800" dirty="0">
                <a:solidFill>
                  <a:schemeClr val="tx1"/>
                </a:solidFill>
                <a:latin typeface="Times New Roman" panose="02020603050405020304" pitchFamily="18" charset="0"/>
                <a:cs typeface="Times New Roman" panose="02020603050405020304" pitchFamily="18" charset="0"/>
              </a:rPr>
              <a:t> (</a:t>
            </a:r>
            <a:r>
              <a:rPr lang="ru-RU" sz="2800" dirty="0">
                <a:solidFill>
                  <a:schemeClr val="tx1"/>
                </a:solidFill>
                <a:latin typeface="Times New Roman" panose="02020603050405020304" pitchFamily="18" charset="0"/>
                <a:cs typeface="Times New Roman" panose="02020603050405020304" pitchFamily="18" charset="0"/>
              </a:rPr>
              <a:t>СВО)</a:t>
            </a:r>
          </a:p>
        </p:txBody>
      </p:sp>
    </p:spTree>
    <p:extLst>
      <p:ext uri="{BB962C8B-B14F-4D97-AF65-F5344CB8AC3E}">
        <p14:creationId xmlns:p14="http://schemas.microsoft.com/office/powerpoint/2010/main" val="896905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BD857DEE-0649-D50A-9552-E28E248F232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0393" y="98474"/>
            <a:ext cx="11901267" cy="675952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a:extLst>
              <a:ext uri="{FF2B5EF4-FFF2-40B4-BE49-F238E27FC236}">
                <a16:creationId xmlns:a16="http://schemas.microsoft.com/office/drawing/2014/main" id="{AEE71C2D-4C55-B254-5277-9C2313CCCC26}"/>
              </a:ext>
            </a:extLst>
          </p:cNvPr>
          <p:cNvSpPr>
            <a:spLocks noGrp="1"/>
          </p:cNvSpPr>
          <p:nvPr>
            <p:ph type="title"/>
          </p:nvPr>
        </p:nvSpPr>
        <p:spPr>
          <a:xfrm>
            <a:off x="4768948" y="320577"/>
            <a:ext cx="6766560" cy="1350497"/>
          </a:xfrm>
          <a:solidFill>
            <a:srgbClr val="FFFF00"/>
          </a:solidFill>
        </p:spPr>
        <p:txBody>
          <a:bodyPr>
            <a:normAutofit/>
          </a:bodyPr>
          <a:lstStyle/>
          <a:p>
            <a:pPr algn="ctr"/>
            <a:r>
              <a:rPr lang="ru-RU" sz="2800" dirty="0">
                <a:latin typeface="Times New Roman" panose="02020603050405020304" pitchFamily="18" charset="0"/>
                <a:cs typeface="Times New Roman" panose="02020603050405020304" pitchFamily="18" charset="0"/>
              </a:rPr>
              <a:t>Важная информация по поводу обязательной вакцинации от ковид-19 и эпидемии гриппа</a:t>
            </a:r>
          </a:p>
        </p:txBody>
      </p:sp>
      <p:sp>
        <p:nvSpPr>
          <p:cNvPr id="5" name="Объект 2">
            <a:extLst>
              <a:ext uri="{FF2B5EF4-FFF2-40B4-BE49-F238E27FC236}">
                <a16:creationId xmlns:a16="http://schemas.microsoft.com/office/drawing/2014/main" id="{8AF86FF1-331A-7335-F84C-A18A3AC2FB84}"/>
              </a:ext>
            </a:extLst>
          </p:cNvPr>
          <p:cNvSpPr txBox="1">
            <a:spLocks/>
          </p:cNvSpPr>
          <p:nvPr/>
        </p:nvSpPr>
        <p:spPr>
          <a:xfrm>
            <a:off x="112542" y="2015732"/>
            <a:ext cx="12009117" cy="4497610"/>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endParaRPr lang="ru-RU" dirty="0">
              <a:solidFill>
                <a:srgbClr val="22272F"/>
              </a:solidFill>
              <a:latin typeface="PT Serif" panose="020A0603040505020204" pitchFamily="18" charset="-52"/>
            </a:endParaRPr>
          </a:p>
          <a:p>
            <a:endParaRPr lang="ru-RU" dirty="0">
              <a:solidFill>
                <a:srgbClr val="22272F"/>
              </a:solidFill>
              <a:latin typeface="PT Serif" panose="020A0603040505020204" pitchFamily="18" charset="-52"/>
            </a:endParaRPr>
          </a:p>
          <a:p>
            <a:endParaRPr lang="ru-RU" dirty="0">
              <a:solidFill>
                <a:srgbClr val="22272F"/>
              </a:solidFill>
              <a:latin typeface="PT Serif" panose="020A0603040505020204" pitchFamily="18" charset="-52"/>
            </a:endParaRPr>
          </a:p>
          <a:p>
            <a:r>
              <a:rPr lang="ru-RU" dirty="0">
                <a:solidFill>
                  <a:srgbClr val="22272F"/>
                </a:solidFill>
                <a:latin typeface="PT Serif" panose="020A0603040505020204" pitchFamily="18" charset="-52"/>
              </a:rPr>
              <a:t>    </a:t>
            </a:r>
            <a:r>
              <a:rPr lang="ru-RU" dirty="0">
                <a:highlight>
                  <a:srgbClr val="FFFF00"/>
                </a:highlight>
                <a:latin typeface="Times New Roman" panose="02020603050405020304" pitchFamily="18" charset="0"/>
                <a:cs typeface="Times New Roman" panose="02020603050405020304" pitchFamily="18" charset="0"/>
              </a:rPr>
              <a:t>Постановление Главного государственного санитарного врача по Ростовской области от 14 октября 2022 г. N 5 «О признании утратившими силу постановлений Главного государственного санитарного врача по Ростовской области». Данным документом признано утратившим силу постановление заместителя Главного государственного санитарного врача по Ростовской области от 01.07.2021 N 4 «Об обязательной иммунизации по эпидемическим показаниям против новой коронавирусной инфекции отдельных групп граждан».</a:t>
            </a:r>
          </a:p>
          <a:p>
            <a:pPr marL="0" indent="0">
              <a:buFont typeface="Arial" panose="020B0604020202020204" pitchFamily="34" charset="0"/>
              <a:buNone/>
            </a:pPr>
            <a:r>
              <a:rPr lang="ru-RU" dirty="0">
                <a:solidFill>
                  <a:srgbClr val="22272F"/>
                </a:solidFill>
                <a:latin typeface="PT Serif" panose="020A0603040505020204" pitchFamily="18" charset="-52"/>
              </a:rPr>
              <a:t> </a:t>
            </a:r>
            <a:endParaRPr lang="ru-RU" dirty="0"/>
          </a:p>
        </p:txBody>
      </p:sp>
    </p:spTree>
    <p:extLst>
      <p:ext uri="{BB962C8B-B14F-4D97-AF65-F5344CB8AC3E}">
        <p14:creationId xmlns:p14="http://schemas.microsoft.com/office/powerpoint/2010/main" val="467664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55333E-9A77-8A5D-A6FE-0C64568A3CE9}"/>
              </a:ext>
            </a:extLst>
          </p:cNvPr>
          <p:cNvSpPr>
            <a:spLocks noGrp="1"/>
          </p:cNvSpPr>
          <p:nvPr>
            <p:ph type="title"/>
          </p:nvPr>
        </p:nvSpPr>
        <p:spPr>
          <a:xfrm>
            <a:off x="267287" y="337626"/>
            <a:ext cx="11648048" cy="520503"/>
          </a:xfrm>
        </p:spPr>
        <p:txBody>
          <a:bodyPr>
            <a:noAutofit/>
          </a:bodyPr>
          <a:lstStyle/>
          <a:p>
            <a:pPr algn="ctr"/>
            <a:r>
              <a:rPr lang="ru-RU" sz="1800" b="1" dirty="0">
                <a:latin typeface="Times New Roman" panose="02020603050405020304" pitchFamily="18" charset="0"/>
                <a:cs typeface="Times New Roman" panose="02020603050405020304" pitchFamily="18" charset="0"/>
              </a:rPr>
              <a:t>Последствия изменений трудового законодательства на основе вызовов современного мира</a:t>
            </a:r>
          </a:p>
        </p:txBody>
      </p:sp>
      <p:graphicFrame>
        <p:nvGraphicFramePr>
          <p:cNvPr id="4" name="Объект 3">
            <a:extLst>
              <a:ext uri="{FF2B5EF4-FFF2-40B4-BE49-F238E27FC236}">
                <a16:creationId xmlns:a16="http://schemas.microsoft.com/office/drawing/2014/main" id="{827AC3DD-D2B1-1638-9C0C-58E5FFB0AF41}"/>
              </a:ext>
            </a:extLst>
          </p:cNvPr>
          <p:cNvGraphicFramePr>
            <a:graphicFrameLocks noGrp="1"/>
          </p:cNvGraphicFramePr>
          <p:nvPr>
            <p:ph idx="1"/>
            <p:extLst>
              <p:ext uri="{D42A27DB-BD31-4B8C-83A1-F6EECF244321}">
                <p14:modId xmlns:p14="http://schemas.microsoft.com/office/powerpoint/2010/main" val="1537067315"/>
              </p:ext>
            </p:extLst>
          </p:nvPr>
        </p:nvGraphicFramePr>
        <p:xfrm>
          <a:off x="267286" y="858129"/>
          <a:ext cx="11760591" cy="5894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3943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3465290-EA4E-2944-752F-B70A67FD6777}"/>
              </a:ext>
            </a:extLst>
          </p:cNvPr>
          <p:cNvSpPr>
            <a:spLocks noGrp="1"/>
          </p:cNvSpPr>
          <p:nvPr>
            <p:ph type="title"/>
          </p:nvPr>
        </p:nvSpPr>
        <p:spPr>
          <a:xfrm>
            <a:off x="4035083" y="239151"/>
            <a:ext cx="7697372" cy="1125415"/>
          </a:xfrm>
        </p:spPr>
        <p:txBody>
          <a:bodyPr/>
          <a:lstStyle/>
          <a:p>
            <a:pPr algn="ctr"/>
            <a:r>
              <a:rPr lang="ru-RU" dirty="0">
                <a:latin typeface="Times New Roman" panose="02020603050405020304" pitchFamily="18" charset="0"/>
                <a:cs typeface="Times New Roman" panose="02020603050405020304" pitchFamily="18" charset="0"/>
              </a:rPr>
              <a:t>Новеллы перехода на другую работу</a:t>
            </a:r>
          </a:p>
        </p:txBody>
      </p:sp>
      <p:graphicFrame>
        <p:nvGraphicFramePr>
          <p:cNvPr id="4" name="Объект 3">
            <a:extLst>
              <a:ext uri="{FF2B5EF4-FFF2-40B4-BE49-F238E27FC236}">
                <a16:creationId xmlns:a16="http://schemas.microsoft.com/office/drawing/2014/main" id="{9979324B-8CE2-F51E-1C29-F179433E57EE}"/>
              </a:ext>
            </a:extLst>
          </p:cNvPr>
          <p:cNvGraphicFramePr>
            <a:graphicFrameLocks noGrp="1"/>
          </p:cNvGraphicFramePr>
          <p:nvPr>
            <p:ph idx="1"/>
          </p:nvPr>
        </p:nvGraphicFramePr>
        <p:xfrm>
          <a:off x="225083" y="1167619"/>
          <a:ext cx="11718388" cy="45860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Прямая со стрелкой 5">
            <a:extLst>
              <a:ext uri="{FF2B5EF4-FFF2-40B4-BE49-F238E27FC236}">
                <a16:creationId xmlns:a16="http://schemas.microsoft.com/office/drawing/2014/main" id="{F71D5F27-4808-8AB6-7CE2-C01942497F9E}"/>
              </a:ext>
            </a:extLst>
          </p:cNvPr>
          <p:cNvCxnSpPr>
            <a:cxnSpLocks/>
          </p:cNvCxnSpPr>
          <p:nvPr/>
        </p:nvCxnSpPr>
        <p:spPr>
          <a:xfrm>
            <a:off x="4037427" y="4121833"/>
            <a:ext cx="1111348"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a:extLst>
              <a:ext uri="{FF2B5EF4-FFF2-40B4-BE49-F238E27FC236}">
                <a16:creationId xmlns:a16="http://schemas.microsoft.com/office/drawing/2014/main" id="{35C47239-4A57-693C-0C18-76DF261F1B28}"/>
              </a:ext>
            </a:extLst>
          </p:cNvPr>
          <p:cNvCxnSpPr/>
          <p:nvPr/>
        </p:nvCxnSpPr>
        <p:spPr>
          <a:xfrm>
            <a:off x="7343336" y="4164036"/>
            <a:ext cx="1012874"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2050" name="Picture 2">
            <a:extLst>
              <a:ext uri="{FF2B5EF4-FFF2-40B4-BE49-F238E27FC236}">
                <a16:creationId xmlns:a16="http://schemas.microsoft.com/office/drawing/2014/main" id="{A8EDEEB6-4AB7-315F-023E-A767420AE1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369" y="0"/>
            <a:ext cx="3810000" cy="31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8850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D89BC6-1F94-F02F-D4AF-B60C2100CF08}"/>
              </a:ext>
            </a:extLst>
          </p:cNvPr>
          <p:cNvSpPr>
            <a:spLocks noGrp="1"/>
          </p:cNvSpPr>
          <p:nvPr>
            <p:ph type="title"/>
          </p:nvPr>
        </p:nvSpPr>
        <p:spPr>
          <a:xfrm>
            <a:off x="662349" y="804519"/>
            <a:ext cx="11183190" cy="1049235"/>
          </a:xfrm>
        </p:spPr>
        <p:txBody>
          <a:bodyPr/>
          <a:lstStyle/>
          <a:p>
            <a:endParaRPr lang="ru-RU" dirty="0"/>
          </a:p>
        </p:txBody>
      </p:sp>
      <p:sp>
        <p:nvSpPr>
          <p:cNvPr id="3" name="Объект 2">
            <a:extLst>
              <a:ext uri="{FF2B5EF4-FFF2-40B4-BE49-F238E27FC236}">
                <a16:creationId xmlns:a16="http://schemas.microsoft.com/office/drawing/2014/main" id="{7DD1C6B3-D4A3-10B7-E327-04606722AE2C}"/>
              </a:ext>
            </a:extLst>
          </p:cNvPr>
          <p:cNvSpPr>
            <a:spLocks noGrp="1"/>
          </p:cNvSpPr>
          <p:nvPr>
            <p:ph idx="1"/>
          </p:nvPr>
        </p:nvSpPr>
        <p:spPr/>
        <p:txBody>
          <a:bodyPr/>
          <a:lstStyle/>
          <a:p>
            <a:endParaRPr lang="ru-RU"/>
          </a:p>
        </p:txBody>
      </p:sp>
      <p:pic>
        <p:nvPicPr>
          <p:cNvPr id="2050" name="Picture 2">
            <a:extLst>
              <a:ext uri="{FF2B5EF4-FFF2-40B4-BE49-F238E27FC236}">
                <a16:creationId xmlns:a16="http://schemas.microsoft.com/office/drawing/2014/main" id="{1D3CBB16-6B73-2976-8E87-E818F06180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a:extLst>
              <a:ext uri="{FF2B5EF4-FFF2-40B4-BE49-F238E27FC236}">
                <a16:creationId xmlns:a16="http://schemas.microsoft.com/office/drawing/2014/main" id="{90BC464F-9619-D548-B44E-4C058900651E}"/>
              </a:ext>
            </a:extLst>
          </p:cNvPr>
          <p:cNvSpPr txBox="1">
            <a:spLocks/>
          </p:cNvSpPr>
          <p:nvPr/>
        </p:nvSpPr>
        <p:spPr>
          <a:xfrm>
            <a:off x="4200787" y="26127"/>
            <a:ext cx="7817982" cy="1827627"/>
          </a:xfrm>
          <a:prstGeom prst="rect">
            <a:avLst/>
          </a:prstGeom>
          <a:solidFill>
            <a:schemeClr val="bg1">
              <a:lumMod val="75000"/>
            </a:schemeClr>
          </a:solidFill>
        </p:spPr>
        <p:txBody>
          <a:bodyPr vert="horz" lIns="91440" tIns="45720" rIns="91440" bIns="45720" rtlCol="0" anchor="t">
            <a:normAutofit fontScale="9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br>
              <a:rPr lang="ru-RU" sz="1800" b="1">
                <a:solidFill>
                  <a:srgbClr val="22272F"/>
                </a:solidFill>
                <a:latin typeface="Times New Roman" panose="02020603050405020304" pitchFamily="18" charset="0"/>
                <a:cs typeface="Times New Roman" panose="02020603050405020304" pitchFamily="18" charset="0"/>
              </a:rPr>
            </a:br>
            <a:br>
              <a:rPr lang="ru-RU" sz="1800" b="1">
                <a:solidFill>
                  <a:srgbClr val="22272F"/>
                </a:solidFill>
                <a:latin typeface="Times New Roman" panose="02020603050405020304" pitchFamily="18" charset="0"/>
                <a:cs typeface="Times New Roman" panose="02020603050405020304" pitchFamily="18" charset="0"/>
              </a:rPr>
            </a:br>
            <a:r>
              <a:rPr lang="ru-RU" sz="1800" b="1">
                <a:solidFill>
                  <a:srgbClr val="22272F"/>
                </a:solidFill>
                <a:latin typeface="Times New Roman" panose="02020603050405020304" pitchFamily="18" charset="0"/>
                <a:cs typeface="Times New Roman" panose="02020603050405020304" pitchFamily="18" charset="0"/>
              </a:rPr>
              <a:t>Упрощенный порядок заключения трудового договора для отдельных категорий граждан, вынужденно покинувших постоянное место жительство в экстренном порядке  </a:t>
            </a:r>
            <a:br>
              <a:rPr lang="ru-RU" sz="1800" b="1">
                <a:solidFill>
                  <a:srgbClr val="22272F"/>
                </a:solidFill>
                <a:latin typeface="Times New Roman" panose="02020603050405020304" pitchFamily="18" charset="0"/>
                <a:cs typeface="Times New Roman" panose="02020603050405020304" pitchFamily="18" charset="0"/>
              </a:rPr>
            </a:br>
            <a:r>
              <a:rPr lang="ru-RU" sz="1300">
                <a:solidFill>
                  <a:srgbClr val="22272F"/>
                </a:solidFill>
                <a:latin typeface="Times New Roman" panose="02020603050405020304" pitchFamily="18" charset="0"/>
                <a:cs typeface="Times New Roman" panose="02020603050405020304" pitchFamily="18" charset="0"/>
              </a:rPr>
              <a:t>(Постановление Правительства РФ от 19 сентября 2022 г. N 1653 "О внесении изменений в постановление Правительства Российской Федерации от 30 марта 2022 г. N 511«)</a:t>
            </a:r>
            <a:endParaRPr lang="ru-RU" sz="1300" dirty="0">
              <a:solidFill>
                <a:srgbClr val="FF0000"/>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93EB2A86-4DE5-4FA0-CB73-50EB47B8C658}"/>
              </a:ext>
            </a:extLst>
          </p:cNvPr>
          <p:cNvSpPr txBox="1">
            <a:spLocks/>
          </p:cNvSpPr>
          <p:nvPr/>
        </p:nvSpPr>
        <p:spPr>
          <a:xfrm>
            <a:off x="143284" y="3278940"/>
            <a:ext cx="9603275" cy="3450613"/>
          </a:xfrm>
          <a:prstGeom prst="rect">
            <a:avLst/>
          </a:prstGeom>
          <a:solidFill>
            <a:schemeClr val="bg1"/>
          </a:solidFill>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lgn="ctr"/>
            <a:r>
              <a:rPr lang="ru-RU" sz="2600" b="1" dirty="0">
                <a:latin typeface="Times New Roman" panose="02020603050405020304" pitchFamily="18" charset="0"/>
                <a:cs typeface="Times New Roman" panose="02020603050405020304" pitchFamily="18" charset="0"/>
              </a:rPr>
              <a:t>Трудовой договор может заключаться без предъявления документов:</a:t>
            </a:r>
          </a:p>
          <a:p>
            <a:pPr algn="just"/>
            <a:r>
              <a:rPr lang="ru-RU" sz="1800" dirty="0">
                <a:solidFill>
                  <a:srgbClr val="22272F"/>
                </a:solidFill>
                <a:latin typeface="PT Serif" panose="020A0603040505020204" pitchFamily="18" charset="-52"/>
                <a:ea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об образовании и (или) о квалификации с последующим подтверждением квалификации в соответствии с правилами, установленными работодателем с учетом мнения представительного органа работников;</a:t>
            </a:r>
          </a:p>
          <a:p>
            <a:pPr algn="just"/>
            <a:r>
              <a:rPr lang="ru-RU" dirty="0">
                <a:latin typeface="Times New Roman" panose="02020603050405020304" pitchFamily="18" charset="0"/>
                <a:ea typeface="Times New Roman" panose="02020603050405020304" pitchFamily="18" charset="0"/>
                <a:cs typeface="Times New Roman" panose="02020603050405020304" pitchFamily="18" charset="0"/>
              </a:rPr>
              <a:t>       об образовании и (или) о квалификации на основе свидетельства о квалификации, выданного в соответствии с Федеральным законом "О независимой оценке квалификации", по результатам прохождения независимой оценки квалификации.</a:t>
            </a: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1095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8DE328-B6C7-C787-D02C-95DED40E3744}"/>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7D35D10B-12F3-5C54-4303-B0B8307BD6D3}"/>
              </a:ext>
            </a:extLst>
          </p:cNvPr>
          <p:cNvSpPr>
            <a:spLocks noGrp="1"/>
          </p:cNvSpPr>
          <p:nvPr>
            <p:ph idx="1"/>
          </p:nvPr>
        </p:nvSpPr>
        <p:spPr/>
        <p:txBody>
          <a:bodyPr/>
          <a:lstStyle/>
          <a:p>
            <a:endParaRPr lang="ru-RU"/>
          </a:p>
        </p:txBody>
      </p:sp>
      <p:pic>
        <p:nvPicPr>
          <p:cNvPr id="4" name="Picture 2">
            <a:extLst>
              <a:ext uri="{FF2B5EF4-FFF2-40B4-BE49-F238E27FC236}">
                <a16:creationId xmlns:a16="http://schemas.microsoft.com/office/drawing/2014/main" id="{1D50A211-2842-BB66-4F92-8534657BD4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8931"/>
            <a:ext cx="11755902" cy="6053370"/>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1">
            <a:extLst>
              <a:ext uri="{FF2B5EF4-FFF2-40B4-BE49-F238E27FC236}">
                <a16:creationId xmlns:a16="http://schemas.microsoft.com/office/drawing/2014/main" id="{6C7FBFC6-3D3B-54A5-AE2B-B04C884BC28E}"/>
              </a:ext>
            </a:extLst>
          </p:cNvPr>
          <p:cNvSpPr txBox="1">
            <a:spLocks/>
          </p:cNvSpPr>
          <p:nvPr/>
        </p:nvSpPr>
        <p:spPr>
          <a:xfrm>
            <a:off x="3916681" y="275167"/>
            <a:ext cx="7281204" cy="661181"/>
          </a:xfrm>
          <a:prstGeom prst="rect">
            <a:avLst/>
          </a:prstGeom>
          <a:solidFill>
            <a:schemeClr val="accent6">
              <a:lumMod val="40000"/>
              <a:lumOff val="60000"/>
            </a:schemeClr>
          </a:solidFill>
        </p:spPr>
        <p:txBody>
          <a:bodyPr vert="horz" lIns="91440" tIns="45720" rIns="91440" bIns="45720" rtlCol="0" anchor="t">
            <a:normAutofit fontScale="9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ru-RU" sz="2800">
                <a:latin typeface="Times New Roman" panose="02020603050405020304" pitchFamily="18" charset="0"/>
                <a:cs typeface="Times New Roman" panose="02020603050405020304" pitchFamily="18" charset="0"/>
              </a:rPr>
              <a:t>Частичная мобилизация (ст. 351.7 ТК РФ): </a:t>
            </a:r>
            <a:endParaRPr lang="ru-RU" sz="28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86332583-86FE-0CBF-D0CF-379839589640}"/>
              </a:ext>
            </a:extLst>
          </p:cNvPr>
          <p:cNvSpPr/>
          <p:nvPr/>
        </p:nvSpPr>
        <p:spPr>
          <a:xfrm>
            <a:off x="225082" y="1193741"/>
            <a:ext cx="5261317" cy="529648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a:solidFill>
                  <a:schemeClr val="tx1"/>
                </a:solidFill>
                <a:latin typeface="Times New Roman" panose="02020603050405020304" pitchFamily="18" charset="0"/>
                <a:cs typeface="Times New Roman" panose="02020603050405020304" pitchFamily="18" charset="0"/>
              </a:rPr>
              <a:t>Приостановление действия трудового договора</a:t>
            </a:r>
            <a:r>
              <a:rPr lang="ru-RU" sz="2000" b="1" dirty="0">
                <a:solidFill>
                  <a:schemeClr val="tx1"/>
                </a:solidFill>
                <a:latin typeface="Times New Roman" panose="02020603050405020304" pitchFamily="18" charset="0"/>
                <a:cs typeface="Times New Roman" panose="02020603050405020304" pitchFamily="18" charset="0"/>
              </a:rPr>
              <a:t>:</a:t>
            </a:r>
          </a:p>
          <a:p>
            <a:pPr marL="342900" indent="-342900">
              <a:buFontTx/>
              <a:buChar char="-"/>
            </a:pPr>
            <a:r>
              <a:rPr lang="ru-RU" sz="2000" dirty="0">
                <a:solidFill>
                  <a:schemeClr val="tx1"/>
                </a:solidFill>
                <a:latin typeface="Times New Roman" panose="02020603050405020304" pitchFamily="18" charset="0"/>
                <a:cs typeface="Times New Roman" panose="02020603050405020304" pitchFamily="18" charset="0"/>
              </a:rPr>
              <a:t>Трудовой договор приостанавливается на период частичной мобилизации (ч. 1 ст. 351.7 ТК РФ);</a:t>
            </a:r>
          </a:p>
          <a:p>
            <a:pPr marL="342900" indent="-342900">
              <a:buFontTx/>
              <a:buChar char="-"/>
            </a:pPr>
            <a:r>
              <a:rPr lang="ru-RU" sz="2000" dirty="0">
                <a:solidFill>
                  <a:schemeClr val="tx1"/>
                </a:solidFill>
                <a:latin typeface="Times New Roman" panose="02020603050405020304" pitchFamily="18" charset="0"/>
                <a:cs typeface="Times New Roman" panose="02020603050405020304" pitchFamily="18" charset="0"/>
              </a:rPr>
              <a:t>За работником сохраняется место работы (должность) (ч. 4 ст. 351.7 ТК РФ);</a:t>
            </a:r>
          </a:p>
          <a:p>
            <a:pPr marL="342900" indent="-342900">
              <a:buFontTx/>
              <a:buChar char="-"/>
            </a:pPr>
            <a:r>
              <a:rPr lang="ru-RU" sz="2000" dirty="0">
                <a:solidFill>
                  <a:schemeClr val="tx1"/>
                </a:solidFill>
                <a:latin typeface="Times New Roman" panose="02020603050405020304" pitchFamily="18" charset="0"/>
                <a:cs typeface="Times New Roman" panose="02020603050405020304" pitchFamily="18" charset="0"/>
              </a:rPr>
              <a:t>Период приостановления включается в пенсионный  страховой стаж (за исключением </a:t>
            </a:r>
            <a:r>
              <a:rPr lang="ru-RU" sz="2000" dirty="0">
                <a:solidFill>
                  <a:schemeClr val="tx1"/>
                </a:solidFill>
                <a:effectLst/>
                <a:latin typeface="Times New Roman" panose="02020603050405020304" pitchFamily="18" charset="0"/>
                <a:ea typeface="Calibri" panose="020F0502020204030204" pitchFamily="34" charset="0"/>
              </a:rPr>
              <a:t>досрочного назначения страховой пенсии по старости) и в стаж, дающий право на отпуск </a:t>
            </a:r>
            <a:r>
              <a:rPr lang="ru-RU" sz="1800" dirty="0">
                <a:solidFill>
                  <a:schemeClr val="tx1"/>
                </a:solidFill>
                <a:effectLst/>
                <a:latin typeface="Times New Roman" panose="02020603050405020304" pitchFamily="18" charset="0"/>
                <a:ea typeface="Calibri" panose="020F0502020204030204" pitchFamily="34" charset="0"/>
              </a:rPr>
              <a:t>(ч. 7 ст. 351.7 ТК РФ; ). </a:t>
            </a:r>
            <a:r>
              <a:rPr lang="ru-RU" sz="2000" dirty="0">
                <a:solidFill>
                  <a:schemeClr val="tx1"/>
                </a:solidFill>
                <a:effectLst/>
                <a:latin typeface="Times New Roman" panose="02020603050405020304" pitchFamily="18" charset="0"/>
                <a:ea typeface="Calibri" panose="020F0502020204030204" pitchFamily="34" charset="0"/>
              </a:rPr>
              <a:t>;</a:t>
            </a:r>
          </a:p>
          <a:p>
            <a:pPr marL="342900" indent="-342900">
              <a:buFontTx/>
              <a:buChar char="-"/>
            </a:pPr>
            <a:r>
              <a:rPr lang="ru-RU" sz="2000" dirty="0">
                <a:solidFill>
                  <a:schemeClr val="tx1"/>
                </a:solidFill>
                <a:latin typeface="Times New Roman" panose="02020603050405020304" pitchFamily="18" charset="0"/>
                <a:ea typeface="Calibri" panose="020F0502020204030204" pitchFamily="34" charset="0"/>
              </a:rPr>
              <a:t>Д</a:t>
            </a:r>
            <a:r>
              <a:rPr lang="ru-RU" sz="2000" dirty="0">
                <a:solidFill>
                  <a:schemeClr val="tx1"/>
                </a:solidFill>
                <a:effectLst/>
                <a:latin typeface="Times New Roman" panose="02020603050405020304" pitchFamily="18" charset="0"/>
                <a:ea typeface="Calibri" panose="020F0502020204030204" pitchFamily="34" charset="0"/>
              </a:rPr>
              <a:t>ействие трудового договора возобновляется в день выхода работника на работу (</a:t>
            </a:r>
            <a:r>
              <a:rPr lang="ru-RU" sz="1800" dirty="0">
                <a:solidFill>
                  <a:schemeClr val="tx1"/>
                </a:solidFill>
                <a:effectLst/>
                <a:latin typeface="Times New Roman" panose="02020603050405020304" pitchFamily="18" charset="0"/>
                <a:ea typeface="Calibri" panose="020F0502020204030204" pitchFamily="34" charset="0"/>
              </a:rPr>
              <a:t>ч. 8 ст. 351.7 ТК РФ) </a:t>
            </a:r>
            <a:r>
              <a:rPr lang="ru-RU" sz="2000" dirty="0">
                <a:solidFill>
                  <a:schemeClr val="tx1"/>
                </a:solidFill>
                <a:effectLst/>
                <a:latin typeface="Times New Roman" panose="02020603050405020304" pitchFamily="18" charset="0"/>
                <a:ea typeface="Calibri" panose="020F0502020204030204" pitchFamily="34" charset="0"/>
              </a:rPr>
              <a:t>. </a:t>
            </a:r>
            <a:r>
              <a:rPr lang="ru-RU" sz="2000" dirty="0">
                <a:solidFill>
                  <a:schemeClr val="tx1"/>
                </a:solidFill>
                <a:latin typeface="Times New Roman" panose="02020603050405020304" pitchFamily="18" charset="0"/>
                <a:cs typeface="Times New Roman" panose="02020603050405020304" pitchFamily="18" charset="0"/>
              </a:rPr>
              <a:t> </a:t>
            </a:r>
          </a:p>
          <a:p>
            <a:endParaRPr lang="ru-RU" sz="2000"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3923C400-1FD7-69AC-B7AE-41501E095A2D}"/>
              </a:ext>
            </a:extLst>
          </p:cNvPr>
          <p:cNvSpPr/>
          <p:nvPr/>
        </p:nvSpPr>
        <p:spPr>
          <a:xfrm>
            <a:off x="6930683" y="1209823"/>
            <a:ext cx="5261317" cy="529648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a:solidFill>
                  <a:schemeClr val="tx1"/>
                </a:solidFill>
                <a:latin typeface="Times New Roman" panose="02020603050405020304" pitchFamily="18" charset="0"/>
                <a:ea typeface="Calibri" panose="020F0502020204030204" pitchFamily="34" charset="0"/>
              </a:rPr>
              <a:t>Г</a:t>
            </a:r>
            <a:r>
              <a:rPr lang="ru-RU" sz="2000" b="1" i="1" u="sng" dirty="0">
                <a:solidFill>
                  <a:schemeClr val="tx1"/>
                </a:solidFill>
                <a:effectLst/>
                <a:latin typeface="Times New Roman" panose="02020603050405020304" pitchFamily="18" charset="0"/>
                <a:ea typeface="Calibri" panose="020F0502020204030204" pitchFamily="34" charset="0"/>
              </a:rPr>
              <a:t>арантии</a:t>
            </a:r>
          </a:p>
          <a:p>
            <a:pPr algn="ctr"/>
            <a:r>
              <a:rPr lang="ru-RU" sz="2000" b="1" i="1" u="sng" dirty="0">
                <a:solidFill>
                  <a:schemeClr val="tx1"/>
                </a:solidFill>
                <a:effectLst/>
                <a:latin typeface="Times New Roman" panose="02020603050405020304" pitchFamily="18" charset="0"/>
                <a:ea typeface="Calibri" panose="020F0502020204030204" pitchFamily="34" charset="0"/>
              </a:rPr>
              <a:t> и для членов семей мобилизов</a:t>
            </a:r>
            <a:r>
              <a:rPr lang="ru-RU" sz="2000" i="1" u="sng" dirty="0">
                <a:solidFill>
                  <a:schemeClr val="tx1"/>
                </a:solidFill>
                <a:effectLst/>
                <a:latin typeface="Times New Roman" panose="02020603050405020304" pitchFamily="18" charset="0"/>
                <a:ea typeface="Calibri" panose="020F0502020204030204" pitchFamily="34" charset="0"/>
              </a:rPr>
              <a:t>анных:</a:t>
            </a:r>
          </a:p>
          <a:p>
            <a:pPr marL="342900" indent="-342900">
              <a:buFontTx/>
              <a:buChar char="-"/>
            </a:pPr>
            <a:r>
              <a:rPr lang="ru-RU" sz="2000" dirty="0">
                <a:solidFill>
                  <a:schemeClr val="tx1"/>
                </a:solidFill>
                <a:effectLst/>
                <a:latin typeface="Times New Roman" panose="02020603050405020304" pitchFamily="18" charset="0"/>
                <a:ea typeface="Calibri" panose="020F0502020204030204" pitchFamily="34" charset="0"/>
              </a:rPr>
              <a:t>Если у мобилизованного работника есть ребенок младше 14 лет, другой родитель этого ребенка имеет право отказаться от направления в служебные командировки, привлечения к сверхурочной работе, работы в ночное время, выходные и нерабочие праздничные дни (</a:t>
            </a:r>
            <a:r>
              <a:rPr lang="ru-RU" sz="1800" dirty="0">
                <a:solidFill>
                  <a:schemeClr val="tx1"/>
                </a:solidFill>
                <a:effectLst/>
                <a:latin typeface="Times New Roman" panose="02020603050405020304" pitchFamily="18" charset="0"/>
                <a:ea typeface="Calibri" panose="020F0502020204030204" pitchFamily="34" charset="0"/>
              </a:rPr>
              <a:t>ч. 1 ст. 121 ТК РФ)</a:t>
            </a:r>
            <a:r>
              <a:rPr lang="ru-RU" sz="2000" dirty="0">
                <a:solidFill>
                  <a:schemeClr val="tx1"/>
                </a:solidFill>
                <a:effectLst/>
                <a:latin typeface="Times New Roman" panose="02020603050405020304" pitchFamily="18" charset="0"/>
                <a:ea typeface="Calibri" panose="020F0502020204030204" pitchFamily="34" charset="0"/>
              </a:rPr>
              <a:t>;</a:t>
            </a:r>
          </a:p>
          <a:p>
            <a:pPr marL="342900" indent="-342900">
              <a:buFontTx/>
              <a:buChar char="-"/>
            </a:pPr>
            <a:r>
              <a:rPr lang="ru-RU" sz="2000" dirty="0">
                <a:solidFill>
                  <a:srgbClr val="000000"/>
                </a:solidFill>
                <a:latin typeface="Times New Roman" panose="02020603050405020304" pitchFamily="18" charset="0"/>
                <a:ea typeface="Times New Roman" panose="02020603050405020304" pitchFamily="18" charset="0"/>
              </a:rPr>
              <a:t>В</a:t>
            </a:r>
            <a:r>
              <a:rPr lang="ru-RU" sz="2000" dirty="0">
                <a:solidFill>
                  <a:srgbClr val="000000"/>
                </a:solidFill>
                <a:effectLst/>
                <a:latin typeface="Times New Roman" panose="02020603050405020304" pitchFamily="18" charset="0"/>
                <a:ea typeface="Times New Roman" panose="02020603050405020304" pitchFamily="18" charset="0"/>
              </a:rPr>
              <a:t> случаях, если у мобилизованного есть ребенок младше 18 лет, то другой родитель ребенка имеет преимущественное право на оставление на работе в случае сокращения (см.: ч. 2 ст.179 ТК РФ).</a:t>
            </a:r>
            <a:endParaRPr lang="ru-RU" sz="2000" dirty="0">
              <a:effectLst/>
              <a:latin typeface="Times New Roman" panose="02020603050405020304" pitchFamily="18" charset="0"/>
              <a:ea typeface="Times New Roman" panose="02020603050405020304" pitchFamily="18" charset="0"/>
            </a:endParaRPr>
          </a:p>
          <a:p>
            <a:r>
              <a:rPr lang="ru-RU" sz="2000" dirty="0">
                <a:effectLst/>
                <a:latin typeface="Times New Roman" panose="02020603050405020304" pitchFamily="18" charset="0"/>
                <a:ea typeface="Calibri" panose="020F0502020204030204" pitchFamily="34" charset="0"/>
              </a:rPr>
              <a:t> </a:t>
            </a:r>
            <a:endParaRPr lang="ru-RU" sz="2000" i="1" u="sng" dirty="0"/>
          </a:p>
        </p:txBody>
      </p:sp>
    </p:spTree>
    <p:extLst>
      <p:ext uri="{BB962C8B-B14F-4D97-AF65-F5344CB8AC3E}">
        <p14:creationId xmlns:p14="http://schemas.microsoft.com/office/powerpoint/2010/main" val="119083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E76A10D-FC94-E456-1295-217A3994C374}"/>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4B0FDF1D-D941-DA4E-B740-5E70E95AF81A}"/>
              </a:ext>
            </a:extLst>
          </p:cNvPr>
          <p:cNvSpPr>
            <a:spLocks noGrp="1"/>
          </p:cNvSpPr>
          <p:nvPr>
            <p:ph idx="1"/>
          </p:nvPr>
        </p:nvSpPr>
        <p:spPr/>
        <p:txBody>
          <a:bodyPr/>
          <a:lstStyle/>
          <a:p>
            <a:endParaRPr lang="ru-RU"/>
          </a:p>
        </p:txBody>
      </p:sp>
      <p:pic>
        <p:nvPicPr>
          <p:cNvPr id="4" name="Picture 2">
            <a:extLst>
              <a:ext uri="{FF2B5EF4-FFF2-40B4-BE49-F238E27FC236}">
                <a16:creationId xmlns:a16="http://schemas.microsoft.com/office/drawing/2014/main" id="{32BDEDAB-F7E3-61B4-5CC6-1D10FE02D8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27" y="152400"/>
            <a:ext cx="11865879" cy="6705599"/>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1">
            <a:extLst>
              <a:ext uri="{FF2B5EF4-FFF2-40B4-BE49-F238E27FC236}">
                <a16:creationId xmlns:a16="http://schemas.microsoft.com/office/drawing/2014/main" id="{C1309286-616C-0953-204C-AD88DF95D22C}"/>
              </a:ext>
            </a:extLst>
          </p:cNvPr>
          <p:cNvSpPr txBox="1">
            <a:spLocks/>
          </p:cNvSpPr>
          <p:nvPr/>
        </p:nvSpPr>
        <p:spPr>
          <a:xfrm>
            <a:off x="3108959" y="294231"/>
            <a:ext cx="8721969" cy="1097424"/>
          </a:xfrm>
          <a:prstGeom prst="rect">
            <a:avLst/>
          </a:prstGeom>
          <a:solidFill>
            <a:schemeClr val="bg1">
              <a:lumMod val="85000"/>
            </a:schemeClr>
          </a:solidFill>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ru-RU" sz="1400" b="1" dirty="0">
                <a:latin typeface="Times New Roman" panose="02020603050405020304" pitchFamily="18" charset="0"/>
                <a:ea typeface="Times New Roman" panose="02020603050405020304" pitchFamily="18" charset="0"/>
              </a:rPr>
              <a:t>особенности правового регулирования трудовых отношений в отдельных организациях оборонно-промышленного комплекса, их структурных подразделениях и на отдельных производственных объектах</a:t>
            </a:r>
            <a:endParaRPr lang="ru-RU" sz="14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52D76E74-1B15-7BE3-E388-A256C27821FC}"/>
              </a:ext>
            </a:extLst>
          </p:cNvPr>
          <p:cNvSpPr/>
          <p:nvPr/>
        </p:nvSpPr>
        <p:spPr>
          <a:xfrm>
            <a:off x="5331656" y="1012874"/>
            <a:ext cx="6231988" cy="214535"/>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effectLst/>
                <a:latin typeface="Times New Roman" panose="02020603050405020304" pitchFamily="18" charset="0"/>
                <a:ea typeface="Times New Roman" panose="02020603050405020304" pitchFamily="18" charset="0"/>
              </a:rPr>
              <a:t>Постановление Правительства РФ от 01.08.2022 N 1365 </a:t>
            </a:r>
            <a:endParaRPr lang="ru-RU" sz="1600" b="1" dirty="0">
              <a:solidFill>
                <a:schemeClr val="tx1"/>
              </a:solidFill>
            </a:endParaRPr>
          </a:p>
        </p:txBody>
      </p:sp>
      <p:sp>
        <p:nvSpPr>
          <p:cNvPr id="9" name="Объект 2">
            <a:extLst>
              <a:ext uri="{FF2B5EF4-FFF2-40B4-BE49-F238E27FC236}">
                <a16:creationId xmlns:a16="http://schemas.microsoft.com/office/drawing/2014/main" id="{640D0661-EE75-8813-237F-DC2266471616}"/>
              </a:ext>
            </a:extLst>
          </p:cNvPr>
          <p:cNvSpPr txBox="1">
            <a:spLocks/>
          </p:cNvSpPr>
          <p:nvPr/>
        </p:nvSpPr>
        <p:spPr>
          <a:xfrm>
            <a:off x="590842" y="1502582"/>
            <a:ext cx="10972801" cy="5355417"/>
          </a:xfrm>
          <a:prstGeom prst="rect">
            <a:avLst/>
          </a:prstGeom>
          <a:noFill/>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ru-RU" sz="1800" dirty="0">
                <a:highlight>
                  <a:srgbClr val="FFFF00"/>
                </a:highlight>
                <a:latin typeface="Times New Roman" panose="02020603050405020304" pitchFamily="18" charset="0"/>
                <a:cs typeface="Times New Roman" panose="02020603050405020304" pitchFamily="18" charset="0"/>
              </a:rPr>
              <a:t>привлечение работников</a:t>
            </a:r>
            <a:r>
              <a:rPr lang="en-US" sz="1800" dirty="0">
                <a:highlight>
                  <a:srgbClr val="FFFF00"/>
                </a:highlight>
                <a:latin typeface="Times New Roman" panose="02020603050405020304" pitchFamily="18" charset="0"/>
                <a:cs typeface="Times New Roman" panose="02020603050405020304" pitchFamily="18" charset="0"/>
              </a:rPr>
              <a:t> </a:t>
            </a:r>
            <a:r>
              <a:rPr lang="ru-RU" sz="1800" dirty="0">
                <a:highlight>
                  <a:srgbClr val="FFFF00"/>
                </a:highlight>
                <a:latin typeface="Times New Roman" panose="02020603050405020304" pitchFamily="18" charset="0"/>
                <a:cs typeface="Times New Roman" panose="02020603050405020304" pitchFamily="18" charset="0"/>
              </a:rPr>
              <a:t>к сверхурочной работе в течение года без их согласия, продолжительность которой не должна превышать для каждого работника 4 часов ежедневно с оплатой всех сверхурочно отработанных часов не менее чем в 2-м размере;</a:t>
            </a:r>
            <a:endParaRPr lang="en-US" sz="1800" dirty="0">
              <a:highlight>
                <a:srgbClr val="FFFF00"/>
              </a:highlight>
              <a:latin typeface="Times New Roman" panose="02020603050405020304" pitchFamily="18" charset="0"/>
              <a:cs typeface="Times New Roman" panose="02020603050405020304" pitchFamily="18" charset="0"/>
            </a:endParaRPr>
          </a:p>
          <a:p>
            <a:pPr>
              <a:lnSpc>
                <a:spcPct val="100000"/>
              </a:lnSpc>
            </a:pPr>
            <a:r>
              <a:rPr lang="ru-RU" sz="1800" dirty="0">
                <a:highlight>
                  <a:srgbClr val="FFFF00"/>
                </a:highlight>
                <a:latin typeface="Times New Roman" panose="02020603050405020304" pitchFamily="18" charset="0"/>
                <a:cs typeface="Times New Roman" panose="02020603050405020304" pitchFamily="18" charset="0"/>
              </a:rPr>
              <a:t>доведение графиков сменности до сведения работника не позднее чем за 3 дня до введения их в действие в порядке, установленном ЛНА</a:t>
            </a:r>
            <a:r>
              <a:rPr lang="ru-RU" sz="1800" dirty="0">
                <a:latin typeface="Times New Roman" panose="02020603050405020304" pitchFamily="18" charset="0"/>
                <a:cs typeface="Times New Roman" panose="02020603050405020304" pitchFamily="18" charset="0"/>
              </a:rPr>
              <a:t>;</a:t>
            </a:r>
          </a:p>
          <a:p>
            <a:pPr>
              <a:lnSpc>
                <a:spcPct val="100000"/>
              </a:lnSpc>
            </a:pPr>
            <a:r>
              <a:rPr lang="ru-RU" sz="1800" dirty="0">
                <a:highlight>
                  <a:srgbClr val="FFFF00"/>
                </a:highlight>
                <a:latin typeface="Times New Roman" panose="02020603050405020304" pitchFamily="18" charset="0"/>
                <a:cs typeface="Times New Roman" panose="02020603050405020304" pitchFamily="18" charset="0"/>
              </a:rPr>
              <a:t>установление продолжительности еженедельного непрерывного отдыха не менее 24 часов;</a:t>
            </a:r>
          </a:p>
          <a:p>
            <a:pPr>
              <a:lnSpc>
                <a:spcPct val="100000"/>
              </a:lnSpc>
            </a:pPr>
            <a:r>
              <a:rPr lang="ru-RU" sz="1800" dirty="0">
                <a:highlight>
                  <a:srgbClr val="FFFF00"/>
                </a:highlight>
                <a:latin typeface="Times New Roman" panose="02020603050405020304" pitchFamily="18" charset="0"/>
                <a:cs typeface="Times New Roman" panose="02020603050405020304" pitchFamily="18" charset="0"/>
              </a:rPr>
              <a:t>привлечение работников к работе в выходные и нерабочие праздничные дни без их согласия с оплатой не менее чем в 2-м, при этом число дней еженедельного отдыха в текущем месяце должно быть не менее числа полных недель этого месяца;</a:t>
            </a:r>
          </a:p>
          <a:p>
            <a:pPr>
              <a:lnSpc>
                <a:spcPct val="100000"/>
              </a:lnSpc>
            </a:pPr>
            <a:r>
              <a:rPr lang="ru-RU" sz="1800" dirty="0">
                <a:highlight>
                  <a:srgbClr val="FFFF00"/>
                </a:highlight>
                <a:latin typeface="Times New Roman" panose="02020603050405020304" pitchFamily="18" charset="0"/>
                <a:cs typeface="Times New Roman" panose="02020603050405020304" pitchFamily="18" charset="0"/>
              </a:rPr>
              <a:t>перенесение ежегодного оплачиваемого отпуска работника без его согласия при нарушении организацией срока (или возникновении риска нарушения срока) исполнения госконтракта, при этом отпуск должен быть предоставлен работнику не позднее 18 мес. после окончания того рабочего года, за который он предоставляется, либо часть отпуска, превышающая 21 день, по заявлению работника может подлежать замене денежной компенсацией;</a:t>
            </a:r>
          </a:p>
          <a:p>
            <a:pPr>
              <a:lnSpc>
                <a:spcPct val="100000"/>
              </a:lnSpc>
            </a:pPr>
            <a:r>
              <a:rPr lang="ru-RU" sz="1800" dirty="0">
                <a:highlight>
                  <a:srgbClr val="FFFF00"/>
                </a:highlight>
                <a:latin typeface="Times New Roman" panose="02020603050405020304" pitchFamily="18" charset="0"/>
                <a:cs typeface="Times New Roman" panose="02020603050405020304" pitchFamily="18" charset="0"/>
              </a:rPr>
              <a:t>отзывать работника из отпуска без его согласия при условии уведомления его не позднее чем за 3 дня в случаях и порядке, которые предусмотрены ЛНА</a:t>
            </a:r>
          </a:p>
          <a:p>
            <a:endParaRPr lang="ru-RU" sz="1800" dirty="0">
              <a:solidFill>
                <a:srgbClr val="22272F"/>
              </a:solidFill>
              <a:latin typeface="PT Serif" panose="020A0603040505020204" pitchFamily="18" charset="-52"/>
            </a:endParaRPr>
          </a:p>
          <a:p>
            <a:endParaRPr lang="ru-RU" sz="1800" dirty="0">
              <a:solidFill>
                <a:srgbClr val="22272F"/>
              </a:solidFill>
              <a:latin typeface="PT Serif" panose="020A0603040505020204" pitchFamily="18" charset="-52"/>
            </a:endParaRPr>
          </a:p>
          <a:p>
            <a:endParaRPr lang="ru-RU" sz="1800" dirty="0">
              <a:solidFill>
                <a:srgbClr val="22272F"/>
              </a:solidFill>
              <a:latin typeface="PT Serif" panose="020A0603040505020204" pitchFamily="18" charset="-52"/>
            </a:endParaRPr>
          </a:p>
          <a:p>
            <a:endParaRPr lang="ru-RU" sz="1800" dirty="0"/>
          </a:p>
        </p:txBody>
      </p:sp>
    </p:spTree>
    <p:extLst>
      <p:ext uri="{BB962C8B-B14F-4D97-AF65-F5344CB8AC3E}">
        <p14:creationId xmlns:p14="http://schemas.microsoft.com/office/powerpoint/2010/main" val="46128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82DC2EF-4129-9C73-58E9-86D92CCB6214}"/>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892F18C6-79C2-49F8-44AD-756CA8F36B54}"/>
              </a:ext>
            </a:extLst>
          </p:cNvPr>
          <p:cNvSpPr>
            <a:spLocks noGrp="1"/>
          </p:cNvSpPr>
          <p:nvPr>
            <p:ph idx="1"/>
          </p:nvPr>
        </p:nvSpPr>
        <p:spPr/>
        <p:txBody>
          <a:bodyPr/>
          <a:lstStyle/>
          <a:p>
            <a:endParaRPr lang="ru-RU"/>
          </a:p>
        </p:txBody>
      </p:sp>
      <p:pic>
        <p:nvPicPr>
          <p:cNvPr id="4" name="Picture 4">
            <a:extLst>
              <a:ext uri="{FF2B5EF4-FFF2-40B4-BE49-F238E27FC236}">
                <a16:creationId xmlns:a16="http://schemas.microsoft.com/office/drawing/2014/main" id="{A09FBBD0-2DB0-F99C-8727-C602DA355C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9480"/>
            <a:ext cx="12070081" cy="6500399"/>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1">
            <a:extLst>
              <a:ext uri="{FF2B5EF4-FFF2-40B4-BE49-F238E27FC236}">
                <a16:creationId xmlns:a16="http://schemas.microsoft.com/office/drawing/2014/main" id="{F21B4C30-96D2-48F5-4493-A08A8AF6B982}"/>
              </a:ext>
            </a:extLst>
          </p:cNvPr>
          <p:cNvSpPr txBox="1">
            <a:spLocks/>
          </p:cNvSpPr>
          <p:nvPr/>
        </p:nvSpPr>
        <p:spPr>
          <a:xfrm>
            <a:off x="3854548" y="642540"/>
            <a:ext cx="7200306" cy="961177"/>
          </a:xfrm>
          <a:prstGeom prst="rect">
            <a:avLst/>
          </a:prstGeom>
          <a:solidFill>
            <a:schemeClr val="bg1"/>
          </a:solidFill>
        </p:spPr>
        <p:txBody>
          <a:bodyPr vert="horz" lIns="91440" tIns="45720" rIns="91440" bIns="45720" rtlCol="0" anchor="t">
            <a:normAutofit fontScale="82500"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ru-RU" b="1" dirty="0">
                <a:latin typeface="Times New Roman" panose="02020603050405020304" pitchFamily="18" charset="0"/>
                <a:cs typeface="Times New Roman" panose="02020603050405020304" pitchFamily="18" charset="0"/>
              </a:rPr>
              <a:t>Возможность получать двойную заработную плату (</a:t>
            </a:r>
            <a:r>
              <a:rPr lang="ru-RU" sz="2000" b="1" dirty="0">
                <a:latin typeface="Times New Roman" panose="02020603050405020304" pitchFamily="18" charset="0"/>
                <a:ea typeface="Times New Roman" panose="02020603050405020304" pitchFamily="18" charset="0"/>
              </a:rPr>
              <a:t>постановление Правительства РФ от 17.06.2022 № 1099)</a:t>
            </a:r>
            <a:endParaRPr lang="ru-RU" sz="2000" b="1" dirty="0">
              <a:latin typeface="Times New Roman" panose="02020603050405020304" pitchFamily="18" charset="0"/>
              <a:cs typeface="Times New Roman" panose="02020603050405020304" pitchFamily="18" charset="0"/>
            </a:endParaRPr>
          </a:p>
        </p:txBody>
      </p:sp>
      <p:sp>
        <p:nvSpPr>
          <p:cNvPr id="6" name="Объект 2">
            <a:extLst>
              <a:ext uri="{FF2B5EF4-FFF2-40B4-BE49-F238E27FC236}">
                <a16:creationId xmlns:a16="http://schemas.microsoft.com/office/drawing/2014/main" id="{F06643D1-4A2B-A801-C911-81EF7C7C40D3}"/>
              </a:ext>
            </a:extLst>
          </p:cNvPr>
          <p:cNvSpPr txBox="1">
            <a:spLocks/>
          </p:cNvSpPr>
          <p:nvPr/>
        </p:nvSpPr>
        <p:spPr>
          <a:xfrm>
            <a:off x="717451" y="2700998"/>
            <a:ext cx="10908293" cy="2927325"/>
          </a:xfrm>
          <a:prstGeom prst="rect">
            <a:avLst/>
          </a:prstGeom>
          <a:solidFill>
            <a:schemeClr val="bg1">
              <a:lumMod val="95000"/>
            </a:schemeClr>
          </a:solidFill>
        </p:spPr>
        <p:txBody>
          <a:bodyPr vert="horz" lIns="91440" tIns="45720" rIns="91440" bIns="45720" rtlCol="0" anchor="t">
            <a:normAutofit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lgn="just"/>
            <a:r>
              <a:rPr lang="ru-RU" dirty="0">
                <a:solidFill>
                  <a:srgbClr val="22272F"/>
                </a:solidFill>
                <a:latin typeface="PT Serif" panose="020A0603040505020204" pitchFamily="18" charset="-52"/>
              </a:rPr>
              <a:t>     </a:t>
            </a:r>
            <a:r>
              <a:rPr lang="ru-RU" dirty="0">
                <a:latin typeface="Times New Roman" panose="02020603050405020304" pitchFamily="18" charset="0"/>
                <a:cs typeface="Times New Roman" panose="02020603050405020304" pitchFamily="18" charset="0"/>
              </a:rPr>
              <a:t>Работникам в период их пребывания в служебных командировках на территориях </a:t>
            </a:r>
            <a:r>
              <a:rPr lang="ru-RU" b="1" dirty="0">
                <a:latin typeface="Times New Roman" panose="02020603050405020304" pitchFamily="18" charset="0"/>
                <a:cs typeface="Times New Roman" panose="02020603050405020304" pitchFamily="18" charset="0"/>
              </a:rPr>
              <a:t>ДНР, ЛНР</a:t>
            </a:r>
            <a:r>
              <a:rPr lang="ru-RU" dirty="0">
                <a:latin typeface="Times New Roman" panose="02020603050405020304" pitchFamily="18" charset="0"/>
                <a:cs typeface="Times New Roman" panose="02020603050405020304" pitchFamily="18" charset="0"/>
              </a:rPr>
              <a:t> и </a:t>
            </a:r>
            <a:r>
              <a:rPr lang="ru-RU" b="1" dirty="0">
                <a:latin typeface="Times New Roman" panose="02020603050405020304" pitchFamily="18" charset="0"/>
                <a:cs typeface="Times New Roman" panose="02020603050405020304" pitchFamily="18" charset="0"/>
              </a:rPr>
              <a:t>иных территориях </a:t>
            </a:r>
            <a:r>
              <a:rPr lang="ru-RU" dirty="0">
                <a:latin typeface="Times New Roman" panose="02020603050405020304" pitchFamily="18" charset="0"/>
                <a:cs typeface="Times New Roman" panose="02020603050405020304" pitchFamily="18" charset="0"/>
              </a:rPr>
              <a:t>сохраняемая средняя заработная плата (средний заработок), рассчитанная в соответствии с Положением об особенностях порядка исчисления средней заработной платы, утвержденным постановлением Правительства РФ от 24.12.2007 г. N 922 "Об особенностях порядка исчисления средней заработной платы", выплачивается в рублях в </a:t>
            </a:r>
            <a:r>
              <a:rPr lang="ru-RU" b="1" dirty="0">
                <a:latin typeface="Times New Roman" panose="02020603050405020304" pitchFamily="18" charset="0"/>
                <a:cs typeface="Times New Roman" panose="02020603050405020304" pitchFamily="18" charset="0"/>
              </a:rPr>
              <a:t>двукратном размере</a:t>
            </a:r>
            <a:r>
              <a:rPr lang="ru-RU" dirty="0">
                <a:latin typeface="Times New Roman" panose="02020603050405020304" pitchFamily="18" charset="0"/>
                <a:cs typeface="Times New Roman" panose="02020603050405020304" pitchFamily="18" charset="0"/>
              </a:rPr>
              <a:t>.</a:t>
            </a:r>
          </a:p>
          <a:p>
            <a:pPr algn="just"/>
            <a:r>
              <a:rPr lang="ru-RU" dirty="0">
                <a:latin typeface="Times New Roman" panose="02020603050405020304" pitchFamily="18" charset="0"/>
                <a:cs typeface="Times New Roman" panose="02020603050405020304" pitchFamily="18" charset="0"/>
              </a:rPr>
              <a:t>   Размер выплаты устанавливается письменным решением работодателя одновременно с решением о направлении работников в служебные командировки.</a:t>
            </a:r>
          </a:p>
          <a:p>
            <a:endParaRPr lang="ru-RU" dirty="0"/>
          </a:p>
        </p:txBody>
      </p:sp>
    </p:spTree>
    <p:extLst>
      <p:ext uri="{BB962C8B-B14F-4D97-AF65-F5344CB8AC3E}">
        <p14:creationId xmlns:p14="http://schemas.microsoft.com/office/powerpoint/2010/main" val="22422206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A3F8D7E-B605-9157-EC6A-6DFB46C0C498}"/>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5B69F835-249E-3208-6719-7CABB5BE8A63}"/>
              </a:ext>
            </a:extLst>
          </p:cNvPr>
          <p:cNvSpPr>
            <a:spLocks noGrp="1"/>
          </p:cNvSpPr>
          <p:nvPr>
            <p:ph idx="1"/>
          </p:nvPr>
        </p:nvSpPr>
        <p:spPr/>
        <p:txBody>
          <a:bodyPr/>
          <a:lstStyle/>
          <a:p>
            <a:endParaRPr lang="ru-RU"/>
          </a:p>
        </p:txBody>
      </p:sp>
      <p:pic>
        <p:nvPicPr>
          <p:cNvPr id="3074" name="Picture 2">
            <a:extLst>
              <a:ext uri="{FF2B5EF4-FFF2-40B4-BE49-F238E27FC236}">
                <a16:creationId xmlns:a16="http://schemas.microsoft.com/office/drawing/2014/main" id="{7750DA20-3269-6BA7-D22C-E7DB7ECEF4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079" y="-4419"/>
            <a:ext cx="11909921" cy="6057900"/>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a:extLst>
              <a:ext uri="{FF2B5EF4-FFF2-40B4-BE49-F238E27FC236}">
                <a16:creationId xmlns:a16="http://schemas.microsoft.com/office/drawing/2014/main" id="{0AD13D7C-B159-42BB-218A-C53EE9CA0BB8}"/>
              </a:ext>
            </a:extLst>
          </p:cNvPr>
          <p:cNvSpPr txBox="1">
            <a:spLocks/>
          </p:cNvSpPr>
          <p:nvPr/>
        </p:nvSpPr>
        <p:spPr>
          <a:xfrm>
            <a:off x="1451579" y="83438"/>
            <a:ext cx="9603275" cy="1815699"/>
          </a:xfrm>
          <a:prstGeom prst="rect">
            <a:avLst/>
          </a:prstGeom>
          <a:solidFill>
            <a:schemeClr val="accent3">
              <a:lumMod val="40000"/>
              <a:lumOff val="60000"/>
            </a:schemeClr>
          </a:solidFill>
        </p:spPr>
        <p:txBody>
          <a:bodyPr vert="horz" lIns="91440" tIns="45720" rIns="91440" bIns="45720" rtlCol="0" anchor="t">
            <a:normAutofit fontScale="90000"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ru-RU" b="1" dirty="0">
                <a:latin typeface="Times New Roman" panose="02020603050405020304" pitchFamily="18" charset="0"/>
                <a:cs typeface="Times New Roman" panose="02020603050405020304" pitchFamily="18" charset="0"/>
              </a:rPr>
              <a:t>Выплаты мобилизованным и добровольно заключившим контракт о службе в ВС РФ </a:t>
            </a:r>
            <a:br>
              <a:rPr lang="ru-RU" dirty="0"/>
            </a:br>
            <a:r>
              <a:rPr lang="ru-RU" sz="1600" dirty="0">
                <a:solidFill>
                  <a:srgbClr val="22272F"/>
                </a:solidFill>
                <a:latin typeface="Times New Roman" panose="02020603050405020304" pitchFamily="18" charset="0"/>
                <a:cs typeface="Times New Roman" panose="02020603050405020304" pitchFamily="18" charset="0"/>
              </a:rPr>
              <a:t>Указ Президента РФ от 2 ноября 2022 г. N 787 "О единовременной денежной выплате военнослужащим, проходящим военную службу по контракту в Вооруженных Силах Российской Федерации"</a:t>
            </a:r>
            <a:endParaRPr lang="ru-RU" sz="1600"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B950A241-F4A1-9CB8-E0C0-045B4F5CD204}"/>
              </a:ext>
            </a:extLst>
          </p:cNvPr>
          <p:cNvSpPr/>
          <p:nvPr/>
        </p:nvSpPr>
        <p:spPr>
          <a:xfrm>
            <a:off x="1451579" y="2309301"/>
            <a:ext cx="5230575" cy="3450612"/>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Tx/>
              <a:buChar char="-"/>
            </a:pPr>
            <a:r>
              <a:rPr lang="ru-RU" sz="2000" dirty="0">
                <a:solidFill>
                  <a:schemeClr val="tx1"/>
                </a:solidFill>
                <a:latin typeface="Times New Roman" panose="02020603050405020304" pitchFamily="18" charset="0"/>
                <a:cs typeface="Times New Roman" panose="02020603050405020304" pitchFamily="18" charset="0"/>
              </a:rPr>
              <a:t>гражданам РФ, </a:t>
            </a:r>
            <a:r>
              <a:rPr lang="ru-RU" b="0" i="0" dirty="0">
                <a:solidFill>
                  <a:schemeClr val="tx1"/>
                </a:solidFill>
                <a:effectLst/>
                <a:latin typeface="PT Serif" panose="020A0603040505020204" pitchFamily="18" charset="-52"/>
              </a:rPr>
              <a:t>призванным на военную службу по мобилизации в Вооруженные Силы РФ,</a:t>
            </a:r>
          </a:p>
          <a:p>
            <a:pPr marL="285750" indent="-285750">
              <a:buFontTx/>
              <a:buChar char="-"/>
            </a:pPr>
            <a:r>
              <a:rPr lang="ru-RU" b="0" i="0" dirty="0">
                <a:solidFill>
                  <a:schemeClr val="tx1"/>
                </a:solidFill>
                <a:effectLst/>
                <a:latin typeface="PT Serif" panose="020A0603040505020204" pitchFamily="18" charset="-52"/>
              </a:rPr>
              <a:t>военнослужащим, проходившим военную службу по призыву в Вооруженных Силах РФ;</a:t>
            </a:r>
          </a:p>
          <a:p>
            <a:pPr marL="285750" indent="-285750">
              <a:buFontTx/>
              <a:buChar char="-"/>
            </a:pPr>
            <a:r>
              <a:rPr lang="ru-RU" b="0" i="0" dirty="0">
                <a:solidFill>
                  <a:schemeClr val="tx1"/>
                </a:solidFill>
                <a:effectLst/>
                <a:latin typeface="PT Serif" panose="020A0603040505020204" pitchFamily="18" charset="-52"/>
              </a:rPr>
              <a:t>иным гражданам РФ(иностранным гражданам), которые заключили в период проведения специальной военной операции контракт о прохождении военной службы в Вооруженных Силах Российской Федерации сроком на один год и более</a:t>
            </a:r>
            <a:endParaRPr lang="ru-RU" dirty="0">
              <a:solidFill>
                <a:schemeClr val="tx1"/>
              </a:solidFill>
            </a:endParaRPr>
          </a:p>
        </p:txBody>
      </p:sp>
      <p:sp>
        <p:nvSpPr>
          <p:cNvPr id="8" name="Прямоугольник 7">
            <a:extLst>
              <a:ext uri="{FF2B5EF4-FFF2-40B4-BE49-F238E27FC236}">
                <a16:creationId xmlns:a16="http://schemas.microsoft.com/office/drawing/2014/main" id="{F8A10CBF-6830-0EAD-CBD9-B702A0A6B856}"/>
              </a:ext>
            </a:extLst>
          </p:cNvPr>
          <p:cNvSpPr/>
          <p:nvPr/>
        </p:nvSpPr>
        <p:spPr>
          <a:xfrm>
            <a:off x="7851654" y="2309300"/>
            <a:ext cx="3348111" cy="3450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latin typeface="Times New Roman" panose="02020603050405020304" pitchFamily="18" charset="0"/>
                <a:cs typeface="Times New Roman" panose="02020603050405020304" pitchFamily="18" charset="0"/>
              </a:rPr>
              <a:t>Единовременная денежная выплата </a:t>
            </a:r>
            <a:r>
              <a:rPr lang="ru-RU" sz="2800" b="0" i="0" dirty="0">
                <a:solidFill>
                  <a:schemeClr val="bg1"/>
                </a:solidFill>
                <a:effectLst/>
                <a:latin typeface="Times New Roman" panose="02020603050405020304" pitchFamily="18" charset="0"/>
                <a:cs typeface="Times New Roman" panose="02020603050405020304" pitchFamily="18" charset="0"/>
              </a:rPr>
              <a:t>в размере </a:t>
            </a:r>
            <a:r>
              <a:rPr lang="ru-RU" sz="2800" b="1" i="0" dirty="0">
                <a:solidFill>
                  <a:srgbClr val="FFFF00"/>
                </a:solidFill>
                <a:effectLst/>
                <a:latin typeface="Times New Roman" panose="02020603050405020304" pitchFamily="18" charset="0"/>
                <a:cs typeface="Times New Roman" panose="02020603050405020304" pitchFamily="18" charset="0"/>
              </a:rPr>
              <a:t>195 тыс. рублей.</a:t>
            </a:r>
            <a:endParaRPr lang="ru-RU" sz="2800" b="1" dirty="0">
              <a:solidFill>
                <a:srgbClr val="FFFF00"/>
              </a:solidFill>
              <a:latin typeface="Times New Roman" panose="02020603050405020304" pitchFamily="18" charset="0"/>
              <a:cs typeface="Times New Roman" panose="02020603050405020304" pitchFamily="18" charset="0"/>
            </a:endParaRPr>
          </a:p>
        </p:txBody>
      </p:sp>
      <p:cxnSp>
        <p:nvCxnSpPr>
          <p:cNvPr id="9" name="Прямая со стрелкой 8">
            <a:extLst>
              <a:ext uri="{FF2B5EF4-FFF2-40B4-BE49-F238E27FC236}">
                <a16:creationId xmlns:a16="http://schemas.microsoft.com/office/drawing/2014/main" id="{D8C5F0E0-DDA7-6FB7-6E6B-2565CCE09DDE}"/>
              </a:ext>
            </a:extLst>
          </p:cNvPr>
          <p:cNvCxnSpPr>
            <a:cxnSpLocks/>
          </p:cNvCxnSpPr>
          <p:nvPr/>
        </p:nvCxnSpPr>
        <p:spPr>
          <a:xfrm>
            <a:off x="6682154" y="4149002"/>
            <a:ext cx="1350498"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0854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40DC64E-96E0-AE5E-F13B-6EA16783C14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21C6A6BB-A15C-BF87-E669-C96EA5591173}"/>
              </a:ext>
            </a:extLst>
          </p:cNvPr>
          <p:cNvSpPr>
            <a:spLocks noGrp="1"/>
          </p:cNvSpPr>
          <p:nvPr>
            <p:ph idx="1"/>
          </p:nvPr>
        </p:nvSpPr>
        <p:spPr/>
        <p:txBody>
          <a:bodyPr/>
          <a:lstStyle/>
          <a:p>
            <a:endParaRPr lang="ru-RU"/>
          </a:p>
        </p:txBody>
      </p:sp>
      <p:pic>
        <p:nvPicPr>
          <p:cNvPr id="4098" name="Picture 2">
            <a:extLst>
              <a:ext uri="{FF2B5EF4-FFF2-40B4-BE49-F238E27FC236}">
                <a16:creationId xmlns:a16="http://schemas.microsoft.com/office/drawing/2014/main" id="{1E062B8E-2CA5-C266-1DAC-6E36BF45C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1999" cy="6858001"/>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2EAABC1D-E942-BBA9-FE87-4C828ECFAFA0}"/>
              </a:ext>
            </a:extLst>
          </p:cNvPr>
          <p:cNvSpPr/>
          <p:nvPr/>
        </p:nvSpPr>
        <p:spPr>
          <a:xfrm>
            <a:off x="2825260" y="99459"/>
            <a:ext cx="6541477" cy="104923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0" dirty="0">
                <a:solidFill>
                  <a:srgbClr val="22272F"/>
                </a:solidFill>
                <a:effectLst/>
                <a:latin typeface="PT Serif" panose="020A0603040505020204" pitchFamily="18" charset="-52"/>
              </a:rPr>
              <a:t>ФЗ </a:t>
            </a:r>
            <a:r>
              <a:rPr lang="ru-RU" b="0" i="0" dirty="0">
                <a:solidFill>
                  <a:srgbClr val="22272F"/>
                </a:solidFill>
                <a:effectLst/>
                <a:latin typeface="PT Serif" panose="020A0603040505020204" pitchFamily="18" charset="-52"/>
              </a:rPr>
              <a:t>от 27 мая 1998 года N 76-ФЗ "О статусе военнослужащих« (в ред.</a:t>
            </a:r>
            <a:r>
              <a:rPr lang="ru-RU" b="1" i="0" dirty="0">
                <a:solidFill>
                  <a:srgbClr val="22272F"/>
                </a:solidFill>
                <a:effectLst/>
                <a:latin typeface="PT Serif" panose="020A0603040505020204" pitchFamily="18" charset="-52"/>
              </a:rPr>
              <a:t> ФЗ от 04.11.2022 N 419-ФЗ)</a:t>
            </a:r>
            <a:endParaRPr lang="ru-RU" b="0" i="0" dirty="0">
              <a:solidFill>
                <a:srgbClr val="22272F"/>
              </a:solidFill>
              <a:effectLst/>
              <a:latin typeface="PT Serif" panose="020A0603040505020204" pitchFamily="18" charset="-52"/>
            </a:endParaRPr>
          </a:p>
          <a:p>
            <a:pPr algn="ctr"/>
            <a:endParaRPr lang="ru-RU" dirty="0"/>
          </a:p>
        </p:txBody>
      </p:sp>
      <p:sp>
        <p:nvSpPr>
          <p:cNvPr id="5" name="Прямоугольник 4">
            <a:extLst>
              <a:ext uri="{FF2B5EF4-FFF2-40B4-BE49-F238E27FC236}">
                <a16:creationId xmlns:a16="http://schemas.microsoft.com/office/drawing/2014/main" id="{D8C4F1BA-622F-0743-6AFA-E712A98209DD}"/>
              </a:ext>
            </a:extLst>
          </p:cNvPr>
          <p:cNvSpPr/>
          <p:nvPr/>
        </p:nvSpPr>
        <p:spPr>
          <a:xfrm>
            <a:off x="1800665" y="2658275"/>
            <a:ext cx="7948245" cy="3395206"/>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0" i="0" dirty="0">
                <a:solidFill>
                  <a:schemeClr val="bg1"/>
                </a:solidFill>
                <a:effectLst/>
                <a:latin typeface="Times New Roman" panose="02020603050405020304" pitchFamily="18" charset="0"/>
                <a:cs typeface="Times New Roman" panose="02020603050405020304" pitchFamily="18" charset="0"/>
              </a:rPr>
              <a:t>    Денежное содержание граждан, пребывающих в добровольческих формированиях, и его размеры устанавливаются Минобороны РФ не ниже размеров денежного довольствия военнослужащих, проходящих военную службу по контракту и занимающих соответствующие (аналогичные) воинские должности.</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951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ADEE9D-2444-67A7-E66D-99CE6AB4087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8F319BCB-58D3-4413-25F1-90CBB588DFCA}"/>
              </a:ext>
            </a:extLst>
          </p:cNvPr>
          <p:cNvSpPr>
            <a:spLocks noGrp="1"/>
          </p:cNvSpPr>
          <p:nvPr>
            <p:ph idx="1"/>
          </p:nvPr>
        </p:nvSpPr>
        <p:spPr/>
        <p:txBody>
          <a:bodyPr/>
          <a:lstStyle/>
          <a:p>
            <a:endParaRPr lang="ru-RU"/>
          </a:p>
        </p:txBody>
      </p:sp>
      <p:pic>
        <p:nvPicPr>
          <p:cNvPr id="5122" name="Picture 2">
            <a:extLst>
              <a:ext uri="{FF2B5EF4-FFF2-40B4-BE49-F238E27FC236}">
                <a16:creationId xmlns:a16="http://schemas.microsoft.com/office/drawing/2014/main" id="{F4525ECF-B8CF-BEA2-B735-6FC874FE36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D6E59982-9702-5167-5051-F0A0EF46A641}"/>
              </a:ext>
            </a:extLst>
          </p:cNvPr>
          <p:cNvSpPr/>
          <p:nvPr/>
        </p:nvSpPr>
        <p:spPr>
          <a:xfrm>
            <a:off x="5162843" y="0"/>
            <a:ext cx="6977574" cy="8045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0" dirty="0">
                <a:solidFill>
                  <a:schemeClr val="bg1"/>
                </a:solidFill>
                <a:effectLst/>
                <a:latin typeface="Times New Roman" panose="02020603050405020304" pitchFamily="18" charset="0"/>
                <a:cs typeface="Times New Roman" panose="02020603050405020304" pitchFamily="18" charset="0"/>
              </a:rPr>
              <a:t>Федеральный закон от 4 ноября 2022 г. N 419-ФЗ "О внесении изменений в отдельные законодательные акты РФ"</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9BFDDE17-2412-CE7F-9B84-BA90954ED2CF}"/>
              </a:ext>
            </a:extLst>
          </p:cNvPr>
          <p:cNvSpPr/>
          <p:nvPr/>
        </p:nvSpPr>
        <p:spPr>
          <a:xfrm>
            <a:off x="0" y="1609038"/>
            <a:ext cx="12192000" cy="48621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l">
              <a:buFontTx/>
              <a:buChar char="-"/>
            </a:pP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в случае гибели (смерти) гражданина, пребывавшего в добровольческом формировании, члены его семьи имеют право на получение денежного содержания и других денежных выплат, и не полученных им ко дню гибели (смерти), полностью за весь месяц, в котором гражданин, пребывавший в добровольческом формировании, погиб (умер);</a:t>
            </a:r>
          </a:p>
          <a:p>
            <a:pPr marL="285750" indent="-285750" algn="l">
              <a:buFontTx/>
              <a:buChar char="-"/>
            </a:pPr>
            <a:endPar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endParaRPr>
          </a:p>
          <a:p>
            <a:pPr marL="285750" indent="-285750" algn="l">
              <a:buFontTx/>
              <a:buChar char="-"/>
            </a:pP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добровольцы имеют право на проезд на безвозмездной основе железнодорожным, воздушным, водным и автомобильным (за исключением такси) транспортом в случаях и порядке, которые установлены Минобороны РФ</a:t>
            </a:r>
            <a:r>
              <a:rPr lang="ru-RU" b="0" i="0" dirty="0">
                <a:solidFill>
                  <a:srgbClr val="22272F"/>
                </a:solidFill>
                <a:effectLst/>
                <a:latin typeface="Times New Roman" panose="02020603050405020304" pitchFamily="18" charset="0"/>
                <a:cs typeface="Times New Roman" panose="02020603050405020304" pitchFamily="18" charset="0"/>
              </a:rPr>
              <a:t>;</a:t>
            </a:r>
          </a:p>
          <a:p>
            <a:pPr marL="285750" indent="-285750" algn="l">
              <a:buFontTx/>
              <a:buChar char="-"/>
            </a:pPr>
            <a:endParaRPr lang="ru-RU" b="0" i="0" dirty="0">
              <a:solidFill>
                <a:srgbClr val="22272F"/>
              </a:solidFill>
              <a:effectLst/>
              <a:latin typeface="Times New Roman" panose="02020603050405020304" pitchFamily="18" charset="0"/>
              <a:cs typeface="Times New Roman" panose="02020603050405020304" pitchFamily="18" charset="0"/>
            </a:endParaRPr>
          </a:p>
          <a:p>
            <a:pPr marL="285750" indent="-285750" algn="l">
              <a:buFontTx/>
              <a:buChar char="-"/>
            </a:pP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члены семей погибших (умерших) граждан, пребывавших в добровольческих формированиях, пользуются </a:t>
            </a:r>
            <a:r>
              <a:rPr lang="ru-RU" b="0" i="0" dirty="0">
                <a:solidFill>
                  <a:schemeClr val="tx1"/>
                </a:solidFill>
                <a:effectLst/>
                <a:highlight>
                  <a:srgbClr val="FFFF00"/>
                </a:highlight>
                <a:latin typeface="Times New Roman" panose="02020603050405020304" pitchFamily="18" charset="0"/>
                <a:cs typeface="Times New Roman" panose="02020603050405020304" pitchFamily="18" charset="0"/>
              </a:rPr>
              <a:t>мерами</a:t>
            </a: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 соцподдержки членов семей погибших военнослужащих;</a:t>
            </a:r>
          </a:p>
          <a:p>
            <a:pPr marL="285750" indent="-285750" algn="l">
              <a:buFontTx/>
              <a:buChar char="-"/>
            </a:pPr>
            <a:endPar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endParaRPr>
          </a:p>
          <a:p>
            <a:pPr marL="285750" indent="-285750" algn="l">
              <a:buFontTx/>
              <a:buChar char="-"/>
            </a:pP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добровольцы имеют право на получение пенсий, выплачиваемых военнослужащим;</a:t>
            </a:r>
          </a:p>
          <a:p>
            <a:pPr marL="285750" indent="-285750" algn="l">
              <a:buFontTx/>
              <a:buChar char="-"/>
            </a:pPr>
            <a:endPar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endParaRPr>
          </a:p>
          <a:p>
            <a:pPr marL="285750" indent="-285750" algn="l">
              <a:buFontTx/>
              <a:buChar char="-"/>
            </a:pP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в случае гибели (смерти) гражданина, пребывающего в добровольческом формировании, в период мобилизации, в период действия военного положения, в военное время, членам семьи погибшего гражданина, выплачивается в равных долях единовременное пособие в размере </a:t>
            </a:r>
            <a:r>
              <a:rPr lang="ru-RU" b="1" i="0" dirty="0">
                <a:solidFill>
                  <a:srgbClr val="FF0000"/>
                </a:solidFill>
                <a:effectLst/>
                <a:highlight>
                  <a:srgbClr val="FFFF00"/>
                </a:highlight>
                <a:latin typeface="Times New Roman" panose="02020603050405020304" pitchFamily="18" charset="0"/>
                <a:cs typeface="Times New Roman" panose="02020603050405020304" pitchFamily="18" charset="0"/>
              </a:rPr>
              <a:t>3 000 000 руб.</a:t>
            </a: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a:t>
            </a:r>
          </a:p>
          <a:p>
            <a:pPr marL="285750" indent="-285750" algn="l">
              <a:buFontTx/>
              <a:buChar char="-"/>
            </a:pPr>
            <a:endPar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endParaRPr>
          </a:p>
          <a:p>
            <a:pPr algn="l"/>
            <a:r>
              <a:rPr lang="ru-RU" b="0" i="0" dirty="0">
                <a:solidFill>
                  <a:srgbClr val="22272F"/>
                </a:solidFill>
                <a:effectLst/>
                <a:latin typeface="Times New Roman" panose="02020603050405020304" pitchFamily="18" charset="0"/>
                <a:cs typeface="Times New Roman" panose="02020603050405020304" pitchFamily="18" charset="0"/>
              </a:rPr>
              <a:t>- </a:t>
            </a:r>
            <a:r>
              <a:rPr lang="ru-RU" b="0" i="0" dirty="0">
                <a:solidFill>
                  <a:srgbClr val="22272F"/>
                </a:solidFill>
                <a:effectLst/>
                <a:highlight>
                  <a:srgbClr val="FFFF00"/>
                </a:highlight>
                <a:latin typeface="Times New Roman" panose="02020603050405020304" pitchFamily="18" charset="0"/>
                <a:cs typeface="Times New Roman" panose="02020603050405020304" pitchFamily="18" charset="0"/>
              </a:rPr>
              <a:t>при прекращении контракта о пребывании в добровольческом формировании с добровольцем, в связи с признанием его не годным вследствие увечья или заболевания, полученных в связи с исполнением обязанностей по контракту, выплачивается единовременное пособие в размере </a:t>
            </a:r>
            <a:r>
              <a:rPr lang="ru-RU" b="1" i="0" dirty="0">
                <a:solidFill>
                  <a:srgbClr val="FF0000"/>
                </a:solidFill>
                <a:effectLst/>
                <a:highlight>
                  <a:srgbClr val="FFFF00"/>
                </a:highlight>
                <a:latin typeface="Times New Roman" panose="02020603050405020304" pitchFamily="18" charset="0"/>
                <a:cs typeface="Times New Roman" panose="02020603050405020304" pitchFamily="18" charset="0"/>
              </a:rPr>
              <a:t>2 000 000 руб. </a:t>
            </a:r>
            <a:r>
              <a:rPr lang="ru-RU" b="0" i="0" dirty="0">
                <a:solidFill>
                  <a:srgbClr val="FF0000"/>
                </a:solidFill>
                <a:effectLst/>
                <a:highlight>
                  <a:srgbClr val="FFFF00"/>
                </a:highlight>
                <a:latin typeface="Times New Roman" panose="02020603050405020304" pitchFamily="18" charset="0"/>
                <a:cs typeface="Times New Roman" panose="02020603050405020304" pitchFamily="18" charset="0"/>
              </a:rPr>
              <a:t>и ежемесячная денежная компенсация</a:t>
            </a:r>
          </a:p>
          <a:p>
            <a:pPr algn="ctr"/>
            <a:endParaRPr lang="ru-RU" dirty="0"/>
          </a:p>
        </p:txBody>
      </p:sp>
    </p:spTree>
    <p:extLst>
      <p:ext uri="{BB962C8B-B14F-4D97-AF65-F5344CB8AC3E}">
        <p14:creationId xmlns:p14="http://schemas.microsoft.com/office/powerpoint/2010/main" val="3338152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4753667-2431-81E5-3537-BF281E44B4A4}"/>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124E44C1-6438-DD79-F574-44E26EE8091E}"/>
              </a:ext>
            </a:extLst>
          </p:cNvPr>
          <p:cNvSpPr>
            <a:spLocks noGrp="1"/>
          </p:cNvSpPr>
          <p:nvPr>
            <p:ph idx="1"/>
          </p:nvPr>
        </p:nvSpPr>
        <p:spPr/>
        <p:txBody>
          <a:bodyPr/>
          <a:lstStyle/>
          <a:p>
            <a:endParaRPr lang="ru-RU" dirty="0"/>
          </a:p>
        </p:txBody>
      </p:sp>
      <p:pic>
        <p:nvPicPr>
          <p:cNvPr id="6146" name="Picture 2">
            <a:extLst>
              <a:ext uri="{FF2B5EF4-FFF2-40B4-BE49-F238E27FC236}">
                <a16:creationId xmlns:a16="http://schemas.microsoft.com/office/drawing/2014/main" id="{9B628D21-AE53-03F2-CAC2-7001AF4EB5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a:extLst>
              <a:ext uri="{FF2B5EF4-FFF2-40B4-BE49-F238E27FC236}">
                <a16:creationId xmlns:a16="http://schemas.microsoft.com/office/drawing/2014/main" id="{0435DFA0-22D6-BC09-5BCF-B2AFCF5FBEBA}"/>
              </a:ext>
            </a:extLst>
          </p:cNvPr>
          <p:cNvSpPr txBox="1">
            <a:spLocks/>
          </p:cNvSpPr>
          <p:nvPr/>
        </p:nvSpPr>
        <p:spPr>
          <a:xfrm>
            <a:off x="5345723" y="478618"/>
            <a:ext cx="6100681" cy="477986"/>
          </a:xfrm>
          <a:prstGeom prst="rect">
            <a:avLst/>
          </a:prstGeom>
          <a:solidFill>
            <a:srgbClr val="FFFF00"/>
          </a:solidFill>
        </p:spPr>
        <p:txBody>
          <a:bodyPr vert="horz" lIns="91440" tIns="45720" rIns="91440" bIns="45720" rtlCol="0" anchor="t">
            <a:normAutofit fontScale="25000" lnSpcReduction="2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ru-RU" dirty="0">
                <a:solidFill>
                  <a:srgbClr val="22272F"/>
                </a:solidFill>
                <a:latin typeface="PT Serif" panose="020A0603040505020204" pitchFamily="18" charset="-52"/>
              </a:rPr>
              <a:t> </a:t>
            </a:r>
            <a:r>
              <a:rPr lang="ru-RU" b="1" dirty="0">
                <a:solidFill>
                  <a:srgbClr val="22272F"/>
                </a:solidFill>
                <a:latin typeface="PT Serif" panose="020A0603040505020204" pitchFamily="18" charset="-52"/>
              </a:rPr>
              <a:t> </a:t>
            </a:r>
          </a:p>
          <a:p>
            <a:pPr algn="ctr"/>
            <a:r>
              <a:rPr lang="ru-RU" sz="7600" b="1" dirty="0">
                <a:solidFill>
                  <a:srgbClr val="FF0000"/>
                </a:solidFill>
                <a:latin typeface="Times New Roman" panose="02020603050405020304" pitchFamily="18" charset="0"/>
                <a:cs typeface="Times New Roman" panose="02020603050405020304" pitchFamily="18" charset="0"/>
              </a:rPr>
              <a:t>ФЗ от 07.10.2022 N 377-ФЗ</a:t>
            </a:r>
            <a:br>
              <a:rPr lang="ru-RU" sz="7600" dirty="0">
                <a:solidFill>
                  <a:srgbClr val="22272F"/>
                </a:solidFill>
                <a:latin typeface="Times New Roman" panose="02020603050405020304" pitchFamily="18" charset="0"/>
                <a:cs typeface="Times New Roman" panose="02020603050405020304" pitchFamily="18" charset="0"/>
              </a:rPr>
            </a:br>
            <a:endParaRPr lang="ru-RU" sz="7600" dirty="0">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286A1D5C-59BF-EE27-106C-F21270177E42}"/>
              </a:ext>
            </a:extLst>
          </p:cNvPr>
          <p:cNvSpPr txBox="1">
            <a:spLocks/>
          </p:cNvSpPr>
          <p:nvPr/>
        </p:nvSpPr>
        <p:spPr>
          <a:xfrm>
            <a:off x="2771335" y="2912012"/>
            <a:ext cx="9101797" cy="3348111"/>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ru-RU" b="1" dirty="0">
                <a:highlight>
                  <a:srgbClr val="FFFF00"/>
                </a:highlight>
                <a:latin typeface="Times New Roman" panose="02020603050405020304" pitchFamily="18" charset="0"/>
                <a:cs typeface="Times New Roman" panose="02020603050405020304" pitchFamily="18" charset="0"/>
              </a:rPr>
              <a:t>Военнослужащие и органы, привлеченные для выполнения отдельных задач в области обороны, и члены их семей смогут получить отсрочку платежей по кредитам на льготный период (срок участия в СВО + 30 дней + время нахождения на излечении от увечий, полученных в ходе СВО).</a:t>
            </a:r>
          </a:p>
          <a:p>
            <a:r>
              <a:rPr lang="ru-RU" b="1" dirty="0">
                <a:highlight>
                  <a:srgbClr val="FFFF00"/>
                </a:highlight>
                <a:latin typeface="Times New Roman" panose="02020603050405020304" pitchFamily="18" charset="0"/>
                <a:cs typeface="Times New Roman" panose="02020603050405020304" pitchFamily="18" charset="0"/>
              </a:rPr>
              <a:t>Кредитные каникулы можно оформить до конца 2023 года.</a:t>
            </a:r>
          </a:p>
          <a:p>
            <a:r>
              <a:rPr lang="ru-RU" b="1" dirty="0">
                <a:highlight>
                  <a:srgbClr val="FFFF00"/>
                </a:highlight>
                <a:latin typeface="Times New Roman" panose="02020603050405020304" pitchFamily="18" charset="0"/>
                <a:cs typeface="Times New Roman" panose="02020603050405020304" pitchFamily="18" charset="0"/>
              </a:rPr>
              <a:t>В случае гибели (смерти) военнослужащего, а также в случае признания инвалидом I группы обязательства по кредитному договору прекращаются. Это касается обязательств как самого военнослужащего, так и членов его </a:t>
            </a:r>
            <a:r>
              <a:rPr lang="ru-RU" b="1" dirty="0">
                <a:highlight>
                  <a:srgbClr val="FFFF00"/>
                </a:highlight>
                <a:latin typeface="PT Serif" panose="020A0603040505020204" pitchFamily="18" charset="-52"/>
              </a:rPr>
              <a:t>семьи</a:t>
            </a:r>
          </a:p>
          <a:p>
            <a:endParaRPr lang="ru-RU" dirty="0"/>
          </a:p>
        </p:txBody>
      </p:sp>
    </p:spTree>
    <p:extLst>
      <p:ext uri="{BB962C8B-B14F-4D97-AF65-F5344CB8AC3E}">
        <p14:creationId xmlns:p14="http://schemas.microsoft.com/office/powerpoint/2010/main" val="1653192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0B8A2E-63B2-92D3-68FC-8A83545DC713}"/>
              </a:ext>
            </a:extLst>
          </p:cNvPr>
          <p:cNvSpPr>
            <a:spLocks noGrp="1"/>
          </p:cNvSpPr>
          <p:nvPr>
            <p:ph type="title"/>
          </p:nvPr>
        </p:nvSpPr>
        <p:spPr>
          <a:xfrm>
            <a:off x="3348111" y="450166"/>
            <a:ext cx="7706743" cy="1323975"/>
          </a:xfrm>
        </p:spPr>
        <p:txBody>
          <a:bodyPr>
            <a:noAutofit/>
          </a:bodyPr>
          <a:lstStyle/>
          <a:p>
            <a:pPr algn="ctr"/>
            <a:r>
              <a:rPr lang="ru-RU" sz="2400" b="0" i="0" dirty="0">
                <a:solidFill>
                  <a:srgbClr val="22272F"/>
                </a:solidFill>
                <a:effectLst/>
                <a:latin typeface="Times New Roman" panose="02020603050405020304" pitchFamily="18" charset="0"/>
                <a:cs typeface="Times New Roman" panose="02020603050405020304" pitchFamily="18" charset="0"/>
              </a:rPr>
              <a:t>Постановление Правительства Ростовской области от 10 октября 2022 г. N 845 "О мерах поддержки семей лиц, призванных на военную службу по мобилизации"</a:t>
            </a:r>
            <a:endParaRPr lang="ru-RU" sz="24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C164B9EA-5942-718E-4AB5-F372E6835A11}"/>
              </a:ext>
            </a:extLst>
          </p:cNvPr>
          <p:cNvSpPr>
            <a:spLocks noGrp="1"/>
          </p:cNvSpPr>
          <p:nvPr>
            <p:ph idx="1"/>
          </p:nvPr>
        </p:nvSpPr>
        <p:spPr>
          <a:xfrm>
            <a:off x="759655" y="2015732"/>
            <a:ext cx="10761785" cy="3794225"/>
          </a:xfrm>
          <a:solidFill>
            <a:srgbClr val="FFFF00"/>
          </a:solidFill>
        </p:spPr>
        <p:txBody>
          <a:bodyPr>
            <a:normAutofit fontScale="85000" lnSpcReduction="10000"/>
          </a:bodyPr>
          <a:lstStyle/>
          <a:p>
            <a:r>
              <a:rPr lang="ru-RU" dirty="0">
                <a:solidFill>
                  <a:srgbClr val="22272F"/>
                </a:solidFill>
                <a:latin typeface="PT Serif" panose="020A0603040505020204" pitchFamily="18" charset="-52"/>
              </a:rPr>
              <a:t>       </a:t>
            </a:r>
            <a:r>
              <a:rPr lang="ru-RU" sz="2100" b="1" dirty="0">
                <a:latin typeface="Times New Roman" panose="02020603050405020304" pitchFamily="18" charset="0"/>
                <a:cs typeface="Times New Roman" panose="02020603050405020304" pitchFamily="18" charset="0"/>
              </a:rPr>
              <a:t>О</a:t>
            </a:r>
            <a:r>
              <a:rPr lang="ru-RU" sz="2100" b="1" i="0" dirty="0">
                <a:effectLst/>
                <a:latin typeface="Times New Roman" panose="02020603050405020304" pitchFamily="18" charset="0"/>
                <a:cs typeface="Times New Roman" panose="02020603050405020304" pitchFamily="18" charset="0"/>
              </a:rPr>
              <a:t>беспечивать предоставление членам семей граждан РФ, зарегистрированных по месту жительства на территории Ростовской области и призванных на военную службу по мобилизации в Вооруженные Силы РФ:</a:t>
            </a:r>
          </a:p>
          <a:p>
            <a:pPr algn="just"/>
            <a:r>
              <a:rPr lang="ru-RU" sz="2100" b="1" i="0" dirty="0">
                <a:effectLst/>
                <a:latin typeface="Times New Roman" panose="02020603050405020304" pitchFamily="18" charset="0"/>
                <a:cs typeface="Times New Roman" panose="02020603050405020304" pitchFamily="18" charset="0"/>
              </a:rPr>
              <a:t>1.1. Бесплатного горячего питания обучающимся государственных общеобразовательных организаций Ростовской области.</a:t>
            </a:r>
          </a:p>
          <a:p>
            <a:pPr algn="just"/>
            <a:r>
              <a:rPr lang="ru-RU" sz="2100" b="1" i="0" dirty="0">
                <a:effectLst/>
                <a:latin typeface="Times New Roman" panose="02020603050405020304" pitchFamily="18" charset="0"/>
                <a:cs typeface="Times New Roman" panose="02020603050405020304" pitchFamily="18" charset="0"/>
              </a:rPr>
              <a:t>1.2. Бесплатного одноразового горячего питания, в том числе путем выплаты компенсации, студентам, обучающимся по очной форме обучения по программам среднего профессионального образования в государственных профессиональных образовательных организациях Ростовской области.</a:t>
            </a:r>
          </a:p>
          <a:p>
            <a:pPr algn="just"/>
            <a:r>
              <a:rPr lang="ru-RU" sz="2100" b="1" i="0" dirty="0">
                <a:effectLst/>
                <a:latin typeface="Times New Roman" panose="02020603050405020304" pitchFamily="18" charset="0"/>
                <a:cs typeface="Times New Roman" panose="02020603050405020304" pitchFamily="18" charset="0"/>
              </a:rPr>
              <a:t>1.3. Права бесплатного посещения занятий детям по дополнительным образовательным программам в государственных организациях дополнительного образования Ростовской области.</a:t>
            </a:r>
          </a:p>
          <a:p>
            <a:endParaRPr lang="ru-RU" dirty="0"/>
          </a:p>
        </p:txBody>
      </p:sp>
      <p:pic>
        <p:nvPicPr>
          <p:cNvPr id="7170" name="Picture 2">
            <a:extLst>
              <a:ext uri="{FF2B5EF4-FFF2-40B4-BE49-F238E27FC236}">
                <a16:creationId xmlns:a16="http://schemas.microsoft.com/office/drawing/2014/main" id="{F6A41FD4-F4A4-E134-3CA2-8EFFEA8BA9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954" y="239151"/>
            <a:ext cx="2833938" cy="1776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944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D78555F-86DA-1507-4FE6-D11E6DF7F830}"/>
              </a:ext>
            </a:extLst>
          </p:cNvPr>
          <p:cNvSpPr>
            <a:spLocks noGrp="1"/>
          </p:cNvSpPr>
          <p:nvPr>
            <p:ph type="title"/>
          </p:nvPr>
        </p:nvSpPr>
        <p:spPr>
          <a:xfrm>
            <a:off x="1294362" y="1862314"/>
            <a:ext cx="9603275" cy="1893760"/>
          </a:xfrm>
        </p:spPr>
        <p:txBody>
          <a:bodyPr/>
          <a:lstStyle/>
          <a:p>
            <a:pPr algn="ctr"/>
            <a:r>
              <a:rPr lang="ru-RU" dirty="0">
                <a:latin typeface="Times New Roman" panose="02020603050405020304" pitchFamily="18" charset="0"/>
                <a:cs typeface="Times New Roman" panose="02020603050405020304" pitchFamily="18" charset="0"/>
              </a:rPr>
              <a:t>Россия сегодня:</a:t>
            </a:r>
          </a:p>
        </p:txBody>
      </p:sp>
      <p:pic>
        <p:nvPicPr>
          <p:cNvPr id="1026" name="Picture 2">
            <a:extLst>
              <a:ext uri="{FF2B5EF4-FFF2-40B4-BE49-F238E27FC236}">
                <a16:creationId xmlns:a16="http://schemas.microsoft.com/office/drawing/2014/main" id="{9E637BB8-C1B1-0A10-4351-2D9342CEBDC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44852" y="2498476"/>
            <a:ext cx="7990315" cy="307425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D660ACC4-8729-C743-DDC1-E55E5D68E961}"/>
              </a:ext>
            </a:extLst>
          </p:cNvPr>
          <p:cNvSpPr/>
          <p:nvPr/>
        </p:nvSpPr>
        <p:spPr>
          <a:xfrm>
            <a:off x="647114" y="235189"/>
            <a:ext cx="10707723" cy="914400"/>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dirty="0">
                <a:solidFill>
                  <a:schemeClr val="tx1"/>
                </a:solidFill>
                <a:latin typeface="Times New Roman" panose="02020603050405020304" pitchFamily="18" charset="0"/>
                <a:cs typeface="Times New Roman" panose="02020603050405020304" pitchFamily="18" charset="0"/>
              </a:rPr>
              <a:t>Благодарю за внимание!</a:t>
            </a:r>
          </a:p>
        </p:txBody>
      </p:sp>
    </p:spTree>
    <p:extLst>
      <p:ext uri="{BB962C8B-B14F-4D97-AF65-F5344CB8AC3E}">
        <p14:creationId xmlns:p14="http://schemas.microsoft.com/office/powerpoint/2010/main" val="4002858301"/>
      </p:ext>
    </p:extLst>
  </p:cSld>
  <p:clrMapOvr>
    <a:masterClrMapping/>
  </p:clrMapOvr>
</p:sld>
</file>

<file path=ppt/theme/theme1.xml><?xml version="1.0" encoding="utf-8"?>
<a:theme xmlns:a="http://schemas.openxmlformats.org/drawingml/2006/main" name="Галерея">
  <a:themeElements>
    <a:clrScheme name="Галерея">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Галерея">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алерея">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TM10001114[[fn=Галерея]]</Template>
  <TotalTime>434</TotalTime>
  <Words>1688</Words>
  <Application>Microsoft Office PowerPoint</Application>
  <PresentationFormat>Широкоэкранный</PresentationFormat>
  <Paragraphs>87</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Галерея</vt:lpstr>
      <vt:lpstr>Ростовская областная организация Профсоюза образования </vt:lpstr>
      <vt:lpstr>Презентация PowerPoint</vt:lpstr>
      <vt:lpstr>Важная информация по поводу обязательной вакцинации от ковид-19 и эпидемии гриппа</vt:lpstr>
      <vt:lpstr>Последствия изменений трудового законодательства на основе вызовов современного мира</vt:lpstr>
      <vt:lpstr>Новеллы перехода на другую работу</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Постановление Правительства Ростовской области от 10 октября 2022 г. N 845 "О мерах поддержки семей лиц, призванных на военную службу по мобилизации"</vt:lpstr>
      <vt:lpstr>Россия сегодня:</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Международная научно-практическая конференция «РАЗВИТИЕ ЮРИДИЧЕСКОЙ НАУКИ В НОВЫХ УСЛОВИЯХ: ЕДИНСТВО ТЕОРИИ И ПРАКТИКИ - 2022</dc:title>
  <dc:creator>svetlana</dc:creator>
  <cp:lastModifiedBy>Svetlana Eremina</cp:lastModifiedBy>
  <cp:revision>21</cp:revision>
  <dcterms:created xsi:type="dcterms:W3CDTF">2022-10-17T05:06:20Z</dcterms:created>
  <dcterms:modified xsi:type="dcterms:W3CDTF">2022-12-09T07:19:27Z</dcterms:modified>
</cp:coreProperties>
</file>