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74" r:id="rId3"/>
    <p:sldId id="271" r:id="rId4"/>
    <p:sldId id="272" r:id="rId5"/>
    <p:sldId id="275" r:id="rId6"/>
    <p:sldId id="273" r:id="rId7"/>
    <p:sldId id="257" r:id="rId8"/>
    <p:sldId id="276" r:id="rId9"/>
    <p:sldId id="264" r:id="rId10"/>
    <p:sldId id="261" r:id="rId11"/>
    <p:sldId id="262" r:id="rId12"/>
    <p:sldId id="265" r:id="rId13"/>
    <p:sldId id="277" r:id="rId14"/>
    <p:sldId id="260" r:id="rId15"/>
    <p:sldId id="263" r:id="rId16"/>
    <p:sldId id="266" r:id="rId17"/>
    <p:sldId id="267" r:id="rId18"/>
    <p:sldId id="269" r:id="rId19"/>
    <p:sldId id="270" r:id="rId20"/>
    <p:sldId id="268" r:id="rId21"/>
    <p:sldId id="278" r:id="rId22"/>
    <p:sldId id="279" r:id="rId23"/>
    <p:sldId id="259"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vetlana" initials="s" lastIdx="1" clrIdx="0">
    <p:extLst>
      <p:ext uri="{19B8F6BF-5375-455C-9EA6-DF929625EA0E}">
        <p15:presenceInfo xmlns:p15="http://schemas.microsoft.com/office/powerpoint/2012/main" userId="svetlan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F52115-64E1-4509-9FD5-1142A2BDC5E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ru-RU"/>
        </a:p>
      </dgm:t>
    </dgm:pt>
    <dgm:pt modelId="{6AA9D0B3-6481-4E3F-AA43-A9BDD396B903}">
      <dgm:prSet phldrT="[Текст]" custT="1"/>
      <dgm:spPr>
        <a:solidFill>
          <a:schemeClr val="tx2"/>
        </a:solidFill>
      </dgm:spPr>
      <dgm:t>
        <a:bodyPr/>
        <a:lstStyle/>
        <a:p>
          <a:r>
            <a:rPr lang="ru-RU" sz="3200" b="1" dirty="0">
              <a:solidFill>
                <a:schemeClr val="bg1"/>
              </a:solidFill>
              <a:latin typeface="Times New Roman" panose="02020603050405020304" pitchFamily="18" charset="0"/>
              <a:cs typeface="Times New Roman" panose="02020603050405020304" pitchFamily="18" charset="0"/>
            </a:rPr>
            <a:t>Ветераны федерального значения</a:t>
          </a:r>
        </a:p>
      </dgm:t>
    </dgm:pt>
    <dgm:pt modelId="{0FC32E08-EA49-4084-91FA-4A1C2467ADB9}" type="parTrans" cxnId="{DE0AC171-B5E9-4716-8590-E6D87D465EED}">
      <dgm:prSet/>
      <dgm:spPr/>
      <dgm:t>
        <a:bodyPr/>
        <a:lstStyle/>
        <a:p>
          <a:endParaRPr lang="ru-RU"/>
        </a:p>
      </dgm:t>
    </dgm:pt>
    <dgm:pt modelId="{D7CAE7BE-3700-46EB-89E8-B4420659FC33}" type="sibTrans" cxnId="{DE0AC171-B5E9-4716-8590-E6D87D465EED}">
      <dgm:prSet/>
      <dgm:spPr/>
      <dgm:t>
        <a:bodyPr/>
        <a:lstStyle/>
        <a:p>
          <a:endParaRPr lang="ru-RU"/>
        </a:p>
      </dgm:t>
    </dgm:pt>
    <dgm:pt modelId="{F3ED2CE6-4312-4C12-9E90-DB323DFF05C2}">
      <dgm:prSet phldrT="[Текст]" custT="1"/>
      <dgm:spPr>
        <a:solidFill>
          <a:schemeClr val="tx2"/>
        </a:solidFill>
      </dgm:spPr>
      <dgm:t>
        <a:bodyPr/>
        <a:lstStyle/>
        <a:p>
          <a:r>
            <a:rPr lang="ru-RU" sz="3200" b="1" dirty="0">
              <a:solidFill>
                <a:schemeClr val="bg1"/>
              </a:solidFill>
              <a:latin typeface="Times New Roman" panose="02020603050405020304" pitchFamily="18" charset="0"/>
              <a:cs typeface="Times New Roman" panose="02020603050405020304" pitchFamily="18" charset="0"/>
            </a:rPr>
            <a:t>Ветераны субъекта РФ</a:t>
          </a:r>
        </a:p>
      </dgm:t>
    </dgm:pt>
    <dgm:pt modelId="{F06ED633-64C5-4709-ACBC-8A7809D1E5B9}" type="parTrans" cxnId="{BD833F56-C7F6-49D3-9C9B-0D9AEDA619A8}">
      <dgm:prSet/>
      <dgm:spPr/>
      <dgm:t>
        <a:bodyPr/>
        <a:lstStyle/>
        <a:p>
          <a:endParaRPr lang="ru-RU"/>
        </a:p>
      </dgm:t>
    </dgm:pt>
    <dgm:pt modelId="{9C90DFCB-93AC-46C5-A053-256D9A89A41E}" type="sibTrans" cxnId="{BD833F56-C7F6-49D3-9C9B-0D9AEDA619A8}">
      <dgm:prSet/>
      <dgm:spPr/>
      <dgm:t>
        <a:bodyPr/>
        <a:lstStyle/>
        <a:p>
          <a:endParaRPr lang="ru-RU"/>
        </a:p>
      </dgm:t>
    </dgm:pt>
    <dgm:pt modelId="{ACCAC647-062A-4D7B-8DF2-AF673E8A1029}">
      <dgm:prSet phldrT="[Текст]" custT="1"/>
      <dgm:spPr>
        <a:solidFill>
          <a:schemeClr val="tx2">
            <a:lumMod val="90000"/>
          </a:schemeClr>
        </a:solidFill>
      </dgm:spPr>
      <dgm:t>
        <a:bodyPr/>
        <a:lstStyle/>
        <a:p>
          <a:r>
            <a:rPr lang="ru-RU" sz="2800" dirty="0">
              <a:solidFill>
                <a:srgbClr val="FF0000"/>
              </a:solidFill>
              <a:latin typeface="Times New Roman" panose="02020603050405020304" pitchFamily="18" charset="0"/>
              <a:cs typeface="Times New Roman" panose="02020603050405020304" pitchFamily="18" charset="0"/>
            </a:rPr>
            <a:t>Дифференциация ветеранов труда на территории РО</a:t>
          </a:r>
        </a:p>
      </dgm:t>
    </dgm:pt>
    <dgm:pt modelId="{940E14C9-3CAC-49E1-A54C-54BEC8ADCB59}" type="sibTrans" cxnId="{3DCBECD4-031B-4CC2-9C17-A6E85C9B2AEC}">
      <dgm:prSet/>
      <dgm:spPr/>
      <dgm:t>
        <a:bodyPr/>
        <a:lstStyle/>
        <a:p>
          <a:endParaRPr lang="ru-RU"/>
        </a:p>
      </dgm:t>
    </dgm:pt>
    <dgm:pt modelId="{0402AE17-B84F-4124-B747-2413B44B14A7}" type="parTrans" cxnId="{3DCBECD4-031B-4CC2-9C17-A6E85C9B2AEC}">
      <dgm:prSet/>
      <dgm:spPr/>
      <dgm:t>
        <a:bodyPr/>
        <a:lstStyle/>
        <a:p>
          <a:endParaRPr lang="ru-RU"/>
        </a:p>
      </dgm:t>
    </dgm:pt>
    <dgm:pt modelId="{ACA5F26F-CE06-4364-B553-58482CC94050}" type="pres">
      <dgm:prSet presAssocID="{C8F52115-64E1-4509-9FD5-1142A2BDC5ED}" presName="diagram" presStyleCnt="0">
        <dgm:presLayoutVars>
          <dgm:dir/>
          <dgm:resizeHandles val="exact"/>
        </dgm:presLayoutVars>
      </dgm:prSet>
      <dgm:spPr/>
    </dgm:pt>
    <dgm:pt modelId="{52244372-F580-47D9-89BF-3839DD057542}" type="pres">
      <dgm:prSet presAssocID="{6AA9D0B3-6481-4E3F-AA43-A9BDD396B903}" presName="node" presStyleLbl="node1" presStyleIdx="0" presStyleCnt="3" custLinFactNeighborX="6882" custLinFactNeighborY="60100">
        <dgm:presLayoutVars>
          <dgm:bulletEnabled val="1"/>
        </dgm:presLayoutVars>
      </dgm:prSet>
      <dgm:spPr/>
    </dgm:pt>
    <dgm:pt modelId="{7E253E1E-917C-451F-A7A1-9271C32D2D00}" type="pres">
      <dgm:prSet presAssocID="{D7CAE7BE-3700-46EB-89E8-B4420659FC33}" presName="sibTrans" presStyleCnt="0"/>
      <dgm:spPr/>
    </dgm:pt>
    <dgm:pt modelId="{7D51FDC0-6A65-450A-A13D-A3B2227CA7C7}" type="pres">
      <dgm:prSet presAssocID="{F3ED2CE6-4312-4C12-9E90-DB323DFF05C2}" presName="node" presStyleLbl="node1" presStyleIdx="1" presStyleCnt="3" custLinFactX="6030" custLinFactNeighborX="100000" custLinFactNeighborY="53972">
        <dgm:presLayoutVars>
          <dgm:bulletEnabled val="1"/>
        </dgm:presLayoutVars>
      </dgm:prSet>
      <dgm:spPr/>
    </dgm:pt>
    <dgm:pt modelId="{C6214E0B-3858-4EF6-9770-BD67D0011E02}" type="pres">
      <dgm:prSet presAssocID="{9C90DFCB-93AC-46C5-A053-256D9A89A41E}" presName="sibTrans" presStyleCnt="0"/>
      <dgm:spPr/>
    </dgm:pt>
    <dgm:pt modelId="{DC07718B-6906-427C-85F5-D30EF9D1910F}" type="pres">
      <dgm:prSet presAssocID="{ACCAC647-062A-4D7B-8DF2-AF673E8A1029}" presName="node" presStyleLbl="node1" presStyleIdx="2" presStyleCnt="3" custLinFactX="-4129" custLinFactNeighborX="-100000" custLinFactNeighborY="-47661">
        <dgm:presLayoutVars>
          <dgm:bulletEnabled val="1"/>
        </dgm:presLayoutVars>
      </dgm:prSet>
      <dgm:spPr/>
    </dgm:pt>
  </dgm:ptLst>
  <dgm:cxnLst>
    <dgm:cxn modelId="{B8A17A13-BC6C-4A7B-A743-7584A4945CEB}" type="presOf" srcId="{C8F52115-64E1-4509-9FD5-1142A2BDC5ED}" destId="{ACA5F26F-CE06-4364-B553-58482CC94050}" srcOrd="0" destOrd="0" presId="urn:microsoft.com/office/officeart/2005/8/layout/default"/>
    <dgm:cxn modelId="{DE0AC171-B5E9-4716-8590-E6D87D465EED}" srcId="{C8F52115-64E1-4509-9FD5-1142A2BDC5ED}" destId="{6AA9D0B3-6481-4E3F-AA43-A9BDD396B903}" srcOrd="0" destOrd="0" parTransId="{0FC32E08-EA49-4084-91FA-4A1C2467ADB9}" sibTransId="{D7CAE7BE-3700-46EB-89E8-B4420659FC33}"/>
    <dgm:cxn modelId="{BD833F56-C7F6-49D3-9C9B-0D9AEDA619A8}" srcId="{C8F52115-64E1-4509-9FD5-1142A2BDC5ED}" destId="{F3ED2CE6-4312-4C12-9E90-DB323DFF05C2}" srcOrd="1" destOrd="0" parTransId="{F06ED633-64C5-4709-ACBC-8A7809D1E5B9}" sibTransId="{9C90DFCB-93AC-46C5-A053-256D9A89A41E}"/>
    <dgm:cxn modelId="{D4D4E591-5E96-422E-B1BA-58D76427AFD0}" type="presOf" srcId="{ACCAC647-062A-4D7B-8DF2-AF673E8A1029}" destId="{DC07718B-6906-427C-85F5-D30EF9D1910F}" srcOrd="0" destOrd="0" presId="urn:microsoft.com/office/officeart/2005/8/layout/default"/>
    <dgm:cxn modelId="{D82837A3-4AC5-4B5F-B3BC-822A27F889CE}" type="presOf" srcId="{F3ED2CE6-4312-4C12-9E90-DB323DFF05C2}" destId="{7D51FDC0-6A65-450A-A13D-A3B2227CA7C7}" srcOrd="0" destOrd="0" presId="urn:microsoft.com/office/officeart/2005/8/layout/default"/>
    <dgm:cxn modelId="{5ECD2DCA-0849-4B35-8BC3-4E7E43A1C03A}" type="presOf" srcId="{6AA9D0B3-6481-4E3F-AA43-A9BDD396B903}" destId="{52244372-F580-47D9-89BF-3839DD057542}" srcOrd="0" destOrd="0" presId="urn:microsoft.com/office/officeart/2005/8/layout/default"/>
    <dgm:cxn modelId="{3DCBECD4-031B-4CC2-9C17-A6E85C9B2AEC}" srcId="{C8F52115-64E1-4509-9FD5-1142A2BDC5ED}" destId="{ACCAC647-062A-4D7B-8DF2-AF673E8A1029}" srcOrd="2" destOrd="0" parTransId="{0402AE17-B84F-4124-B747-2413B44B14A7}" sibTransId="{940E14C9-3CAC-49E1-A54C-54BEC8ADCB59}"/>
    <dgm:cxn modelId="{FFC4C0AB-1D90-45B2-9700-91FCE784AF58}" type="presParOf" srcId="{ACA5F26F-CE06-4364-B553-58482CC94050}" destId="{52244372-F580-47D9-89BF-3839DD057542}" srcOrd="0" destOrd="0" presId="urn:microsoft.com/office/officeart/2005/8/layout/default"/>
    <dgm:cxn modelId="{C421243B-7891-4FAC-ABB8-A7FCC9A72B09}" type="presParOf" srcId="{ACA5F26F-CE06-4364-B553-58482CC94050}" destId="{7E253E1E-917C-451F-A7A1-9271C32D2D00}" srcOrd="1" destOrd="0" presId="urn:microsoft.com/office/officeart/2005/8/layout/default"/>
    <dgm:cxn modelId="{A2933BC3-58E6-4792-8722-5A22EC859AFD}" type="presParOf" srcId="{ACA5F26F-CE06-4364-B553-58482CC94050}" destId="{7D51FDC0-6A65-450A-A13D-A3B2227CA7C7}" srcOrd="2" destOrd="0" presId="urn:microsoft.com/office/officeart/2005/8/layout/default"/>
    <dgm:cxn modelId="{3BD8A106-30C1-4270-AA16-04BA66E5FC29}" type="presParOf" srcId="{ACA5F26F-CE06-4364-B553-58482CC94050}" destId="{C6214E0B-3858-4EF6-9770-BD67D0011E02}" srcOrd="3" destOrd="0" presId="urn:microsoft.com/office/officeart/2005/8/layout/default"/>
    <dgm:cxn modelId="{AE04220D-0C67-44A9-B816-9DB436F4E148}" type="presParOf" srcId="{ACA5F26F-CE06-4364-B553-58482CC94050}" destId="{DC07718B-6906-427C-85F5-D30EF9D1910F}"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244372-F580-47D9-89BF-3839DD057542}">
      <dsp:nvSpPr>
        <dsp:cNvPr id="0" name=""/>
        <dsp:cNvSpPr/>
      </dsp:nvSpPr>
      <dsp:spPr>
        <a:xfrm>
          <a:off x="222668" y="2151797"/>
          <a:ext cx="3235523" cy="1941314"/>
        </a:xfrm>
        <a:prstGeom prst="rect">
          <a:avLst/>
        </a:prstGeom>
        <a:solidFill>
          <a:schemeClr val="tx2"/>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ru-RU" sz="3200" b="1" kern="1200" dirty="0">
              <a:solidFill>
                <a:schemeClr val="bg1"/>
              </a:solidFill>
              <a:latin typeface="Times New Roman" panose="02020603050405020304" pitchFamily="18" charset="0"/>
              <a:cs typeface="Times New Roman" panose="02020603050405020304" pitchFamily="18" charset="0"/>
            </a:rPr>
            <a:t>Ветераны федерального значения</a:t>
          </a:r>
        </a:p>
      </dsp:txBody>
      <dsp:txXfrm>
        <a:off x="222668" y="2151797"/>
        <a:ext cx="3235523" cy="1941314"/>
      </dsp:txXfrm>
    </dsp:sp>
    <dsp:sp modelId="{7D51FDC0-6A65-450A-A13D-A3B2227CA7C7}">
      <dsp:nvSpPr>
        <dsp:cNvPr id="0" name=""/>
        <dsp:cNvSpPr/>
      </dsp:nvSpPr>
      <dsp:spPr>
        <a:xfrm>
          <a:off x="6989701" y="2123664"/>
          <a:ext cx="3235523" cy="1941314"/>
        </a:xfrm>
        <a:prstGeom prst="rect">
          <a:avLst/>
        </a:prstGeom>
        <a:solidFill>
          <a:schemeClr val="tx2"/>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ru-RU" sz="3200" b="1" kern="1200" dirty="0">
              <a:solidFill>
                <a:schemeClr val="bg1"/>
              </a:solidFill>
              <a:latin typeface="Times New Roman" panose="02020603050405020304" pitchFamily="18" charset="0"/>
              <a:cs typeface="Times New Roman" panose="02020603050405020304" pitchFamily="18" charset="0"/>
            </a:rPr>
            <a:t>Ветераны субъекта РФ</a:t>
          </a:r>
        </a:p>
      </dsp:txBody>
      <dsp:txXfrm>
        <a:off x="6989701" y="2123664"/>
        <a:ext cx="3235523" cy="1941314"/>
      </dsp:txXfrm>
    </dsp:sp>
    <dsp:sp modelId="{DC07718B-6906-427C-85F5-D30EF9D1910F}">
      <dsp:nvSpPr>
        <dsp:cNvPr id="0" name=""/>
        <dsp:cNvSpPr/>
      </dsp:nvSpPr>
      <dsp:spPr>
        <a:xfrm>
          <a:off x="3749033" y="150649"/>
          <a:ext cx="3235523" cy="1941314"/>
        </a:xfrm>
        <a:prstGeom prst="rect">
          <a:avLst/>
        </a:prstGeom>
        <a:solidFill>
          <a:schemeClr val="tx2">
            <a:lumMod val="90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ru-RU" sz="2800" kern="1200" dirty="0">
              <a:solidFill>
                <a:srgbClr val="FF0000"/>
              </a:solidFill>
              <a:latin typeface="Times New Roman" panose="02020603050405020304" pitchFamily="18" charset="0"/>
              <a:cs typeface="Times New Roman" panose="02020603050405020304" pitchFamily="18" charset="0"/>
            </a:rPr>
            <a:t>Дифференциация ветеранов труда на территории РО</a:t>
          </a:r>
        </a:p>
      </dsp:txBody>
      <dsp:txXfrm>
        <a:off x="3749033" y="150649"/>
        <a:ext cx="3235523" cy="194131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ru-RU"/>
              <a:t>Образец заголовка</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DAF7EA4D-6D2A-4EFC-8FB2-30353254BE7B}" type="slidenum">
              <a:rPr lang="ru-RU" smtClean="0"/>
              <a:t>‹#›</a:t>
            </a:fld>
            <a:endParaRPr lang="ru-RU" dirty="0"/>
          </a:p>
        </p:txBody>
      </p:sp>
    </p:spTree>
    <p:extLst>
      <p:ext uri="{BB962C8B-B14F-4D97-AF65-F5344CB8AC3E}">
        <p14:creationId xmlns:p14="http://schemas.microsoft.com/office/powerpoint/2010/main" val="1428860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DAF7EA4D-6D2A-4EFC-8FB2-30353254BE7B}" type="slidenum">
              <a:rPr lang="ru-RU" smtClean="0"/>
              <a:t>‹#›</a:t>
            </a:fld>
            <a:endParaRPr lang="ru-RU" dirty="0"/>
          </a:p>
        </p:txBody>
      </p:sp>
    </p:spTree>
    <p:extLst>
      <p:ext uri="{BB962C8B-B14F-4D97-AF65-F5344CB8AC3E}">
        <p14:creationId xmlns:p14="http://schemas.microsoft.com/office/powerpoint/2010/main" val="37949981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ru-RU"/>
              <a:t>Образец заголовка</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DAF7EA4D-6D2A-4EFC-8FB2-30353254BE7B}" type="slidenum">
              <a:rPr lang="ru-RU" smtClean="0"/>
              <a:t>‹#›</a:t>
            </a:fld>
            <a:endParaRPr lang="ru-RU" dirty="0"/>
          </a:p>
        </p:txBody>
      </p:sp>
    </p:spTree>
    <p:extLst>
      <p:ext uri="{BB962C8B-B14F-4D97-AF65-F5344CB8AC3E}">
        <p14:creationId xmlns:p14="http://schemas.microsoft.com/office/powerpoint/2010/main" val="2326338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DAF7EA4D-6D2A-4EFC-8FB2-30353254BE7B}" type="slidenum">
              <a:rPr lang="ru-RU" smtClean="0"/>
              <a:t>‹#›</a:t>
            </a:fld>
            <a:endParaRPr lang="ru-RU" dirty="0"/>
          </a:p>
        </p:txBody>
      </p:sp>
    </p:spTree>
    <p:extLst>
      <p:ext uri="{BB962C8B-B14F-4D97-AF65-F5344CB8AC3E}">
        <p14:creationId xmlns:p14="http://schemas.microsoft.com/office/powerpoint/2010/main" val="4166472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913795" y="2912232"/>
            <a:ext cx="5107208" cy="287896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2912232"/>
            <a:ext cx="5095357" cy="287896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9" name="Slide Number Placeholder 8"/>
          <p:cNvSpPr>
            <a:spLocks noGrp="1"/>
          </p:cNvSpPr>
          <p:nvPr>
            <p:ph type="sldNum" sz="quarter" idx="12"/>
          </p:nvPr>
        </p:nvSpPr>
        <p:spPr/>
        <p:txBody>
          <a:bodyPr/>
          <a:lstStyle/>
          <a:p>
            <a:fld id="{DAF7EA4D-6D2A-4EFC-8FB2-30353254BE7B}" type="slidenum">
              <a:rPr lang="ru-RU" smtClean="0"/>
              <a:t>‹#›</a:t>
            </a:fld>
            <a:endParaRPr lang="ru-RU" dirty="0"/>
          </a:p>
        </p:txBody>
      </p:sp>
    </p:spTree>
    <p:extLst>
      <p:ext uri="{BB962C8B-B14F-4D97-AF65-F5344CB8AC3E}">
        <p14:creationId xmlns:p14="http://schemas.microsoft.com/office/powerpoint/2010/main" val="928285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DAF7EA4D-6D2A-4EFC-8FB2-30353254BE7B}" type="slidenum">
              <a:rPr lang="ru-RU" smtClean="0"/>
              <a:t>‹#›</a:t>
            </a:fld>
            <a:endParaRPr lang="ru-RU" dirty="0"/>
          </a:p>
        </p:txBody>
      </p:sp>
    </p:spTree>
    <p:extLst>
      <p:ext uri="{BB962C8B-B14F-4D97-AF65-F5344CB8AC3E}">
        <p14:creationId xmlns:p14="http://schemas.microsoft.com/office/powerpoint/2010/main" val="2936607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3" name="Footer Placeholder 2"/>
          <p:cNvSpPr>
            <a:spLocks noGrp="1"/>
          </p:cNvSpPr>
          <p:nvPr>
            <p:ph type="ftr" sz="quarter" idx="11"/>
          </p:nvPr>
        </p:nvSpPr>
        <p:spPr/>
        <p:txBody>
          <a:bodyPr/>
          <a:lstStyle/>
          <a:p>
            <a:endParaRPr lang="ru-RU" dirty="0"/>
          </a:p>
        </p:txBody>
      </p:sp>
      <p:sp>
        <p:nvSpPr>
          <p:cNvPr id="4" name="Slide Number Placeholder 3"/>
          <p:cNvSpPr>
            <a:spLocks noGrp="1"/>
          </p:cNvSpPr>
          <p:nvPr>
            <p:ph type="sldNum" sz="quarter" idx="12"/>
          </p:nvPr>
        </p:nvSpPr>
        <p:spPr/>
        <p:txBody>
          <a:bodyPr/>
          <a:lstStyle/>
          <a:p>
            <a:fld id="{DAF7EA4D-6D2A-4EFC-8FB2-30353254BE7B}" type="slidenum">
              <a:rPr lang="ru-RU" smtClean="0"/>
              <a:t>‹#›</a:t>
            </a:fld>
            <a:endParaRPr lang="ru-RU" dirty="0"/>
          </a:p>
        </p:txBody>
      </p:sp>
    </p:spTree>
    <p:extLst>
      <p:ext uri="{BB962C8B-B14F-4D97-AF65-F5344CB8AC3E}">
        <p14:creationId xmlns:p14="http://schemas.microsoft.com/office/powerpoint/2010/main" val="1984144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ru-RU"/>
              <a:t>Образец заголовка</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DAF7EA4D-6D2A-4EFC-8FB2-30353254BE7B}" type="slidenum">
              <a:rPr lang="ru-RU" smtClean="0"/>
              <a:t>‹#›</a:t>
            </a:fld>
            <a:endParaRPr lang="ru-RU" dirty="0"/>
          </a:p>
        </p:txBody>
      </p:sp>
    </p:spTree>
    <p:extLst>
      <p:ext uri="{BB962C8B-B14F-4D97-AF65-F5344CB8AC3E}">
        <p14:creationId xmlns:p14="http://schemas.microsoft.com/office/powerpoint/2010/main" val="4163253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a:t>Вставка рисунка</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DAF7EA4D-6D2A-4EFC-8FB2-30353254BE7B}" type="slidenum">
              <a:rPr lang="ru-RU" smtClean="0"/>
              <a:t>‹#›</a:t>
            </a:fld>
            <a:endParaRPr lang="ru-RU" dirty="0"/>
          </a:p>
        </p:txBody>
      </p:sp>
    </p:spTree>
    <p:extLst>
      <p:ext uri="{BB962C8B-B14F-4D97-AF65-F5344CB8AC3E}">
        <p14:creationId xmlns:p14="http://schemas.microsoft.com/office/powerpoint/2010/main" val="772861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a:t>Вставка рисунка</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DAF7EA4D-6D2A-4EFC-8FB2-30353254BE7B}" type="slidenum">
              <a:rPr lang="ru-RU" smtClean="0"/>
              <a:t>‹#›</a:t>
            </a:fld>
            <a:endParaRPr lang="ru-RU" dirty="0"/>
          </a:p>
        </p:txBody>
      </p:sp>
    </p:spTree>
    <p:extLst>
      <p:ext uri="{BB962C8B-B14F-4D97-AF65-F5344CB8AC3E}">
        <p14:creationId xmlns:p14="http://schemas.microsoft.com/office/powerpoint/2010/main" val="4148251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ru-RU"/>
              <a:t>Образец заголовка</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DAF7EA4D-6D2A-4EFC-8FB2-30353254BE7B}" type="slidenum">
              <a:rPr lang="ru-RU" smtClean="0"/>
              <a:t>‹#›</a:t>
            </a:fld>
            <a:endParaRPr lang="ru-RU" dirty="0"/>
          </a:p>
        </p:txBody>
      </p:sp>
    </p:spTree>
    <p:extLst>
      <p:ext uri="{BB962C8B-B14F-4D97-AF65-F5344CB8AC3E}">
        <p14:creationId xmlns:p14="http://schemas.microsoft.com/office/powerpoint/2010/main" val="10806105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ru-RU"/>
              <a:t>Образец заголовка</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DAF7EA4D-6D2A-4EFC-8FB2-30353254BE7B}" type="slidenum">
              <a:rPr lang="ru-RU" smtClean="0"/>
              <a:t>‹#›</a:t>
            </a:fld>
            <a:endParaRPr lang="ru-RU"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6739396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ru-RU"/>
              <a:t>Образец заголовка</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DAF7EA4D-6D2A-4EFC-8FB2-30353254BE7B}" type="slidenum">
              <a:rPr lang="ru-RU" smtClean="0"/>
              <a:t>‹#›</a:t>
            </a:fld>
            <a:endParaRPr lang="ru-RU" dirty="0"/>
          </a:p>
        </p:txBody>
      </p:sp>
    </p:spTree>
    <p:extLst>
      <p:ext uri="{BB962C8B-B14F-4D97-AF65-F5344CB8AC3E}">
        <p14:creationId xmlns:p14="http://schemas.microsoft.com/office/powerpoint/2010/main" val="3877473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ru-RU"/>
              <a:t>Образец заголовка</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DAF7EA4D-6D2A-4EFC-8FB2-30353254BE7B}" type="slidenum">
              <a:rPr lang="ru-RU" smtClean="0"/>
              <a:t>‹#›</a:t>
            </a:fld>
            <a:endParaRPr lang="ru-RU" dirty="0"/>
          </a:p>
        </p:txBody>
      </p:sp>
    </p:spTree>
    <p:extLst>
      <p:ext uri="{BB962C8B-B14F-4D97-AF65-F5344CB8AC3E}">
        <p14:creationId xmlns:p14="http://schemas.microsoft.com/office/powerpoint/2010/main" val="3196063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ru-RU"/>
              <a:t>Образец заголовка</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dirty="0"/>
              <a:t>Вставка рисунка</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dirty="0"/>
              <a:t>Вставка рисунка</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dirty="0"/>
              <a:t>Вставка рисунка</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DAF7EA4D-6D2A-4EFC-8FB2-30353254BE7B}" type="slidenum">
              <a:rPr lang="ru-RU" smtClean="0"/>
              <a:t>‹#›</a:t>
            </a:fld>
            <a:endParaRPr lang="ru-RU" dirty="0"/>
          </a:p>
        </p:txBody>
      </p:sp>
    </p:spTree>
    <p:extLst>
      <p:ext uri="{BB962C8B-B14F-4D97-AF65-F5344CB8AC3E}">
        <p14:creationId xmlns:p14="http://schemas.microsoft.com/office/powerpoint/2010/main" val="967423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DAF7EA4D-6D2A-4EFC-8FB2-30353254BE7B}" type="slidenum">
              <a:rPr lang="ru-RU" smtClean="0"/>
              <a:t>‹#›</a:t>
            </a:fld>
            <a:endParaRPr lang="ru-RU" dirty="0"/>
          </a:p>
        </p:txBody>
      </p:sp>
    </p:spTree>
    <p:extLst>
      <p:ext uri="{BB962C8B-B14F-4D97-AF65-F5344CB8AC3E}">
        <p14:creationId xmlns:p14="http://schemas.microsoft.com/office/powerpoint/2010/main" val="15240158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ru-RU"/>
              <a:t>Образец заголовка</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AEC650F-A749-484B-BC08-7958B56510CB}" type="datetimeFigureOut">
              <a:rPr lang="ru-RU" smtClean="0"/>
              <a:t>06.04.2022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DAF7EA4D-6D2A-4EFC-8FB2-30353254BE7B}" type="slidenum">
              <a:rPr lang="ru-RU" smtClean="0"/>
              <a:t>‹#›</a:t>
            </a:fld>
            <a:endParaRPr lang="ru-RU" dirty="0"/>
          </a:p>
        </p:txBody>
      </p:sp>
    </p:spTree>
    <p:extLst>
      <p:ext uri="{BB962C8B-B14F-4D97-AF65-F5344CB8AC3E}">
        <p14:creationId xmlns:p14="http://schemas.microsoft.com/office/powerpoint/2010/main" val="42818332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AEC650F-A749-484B-BC08-7958B56510CB}" type="datetimeFigureOut">
              <a:rPr lang="ru-RU" smtClean="0"/>
              <a:t>06.04.2022</a:t>
            </a:fld>
            <a:endParaRPr lang="ru-RU"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ru-RU"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DAF7EA4D-6D2A-4EFC-8FB2-30353254BE7B}" type="slidenum">
              <a:rPr lang="ru-RU" smtClean="0"/>
              <a:t>‹#›</a:t>
            </a:fld>
            <a:endParaRPr lang="ru-RU" dirty="0"/>
          </a:p>
        </p:txBody>
      </p:sp>
    </p:spTree>
    <p:extLst>
      <p:ext uri="{BB962C8B-B14F-4D97-AF65-F5344CB8AC3E}">
        <p14:creationId xmlns:p14="http://schemas.microsoft.com/office/powerpoint/2010/main" val="3656015445"/>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login.consultant.ru/link/?req=doc&amp;demo=2&amp;base=RLAW186&amp;n=116925&amp;date=03.04.2022" TargetMode="External"/><Relationship Id="rId2" Type="http://schemas.openxmlformats.org/officeDocument/2006/relationships/hyperlink" Target="https://login.consultant.ru/link/?req=doc&amp;demo=2&amp;base=RLAW186&amp;n=12539&amp;date=03.04.2022"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internet.garant.ru/#/document/19637926/entry/22" TargetMode="External"/><Relationship Id="rId2" Type="http://schemas.openxmlformats.org/officeDocument/2006/relationships/hyperlink" Target="https://internet.garant.ru/#/document/19637926/entry/21" TargetMode="Externa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hyperlink" Target="https://internet.garant.ru/#/document/19637926/entry/25" TargetMode="External"/><Relationship Id="rId4" Type="http://schemas.openxmlformats.org/officeDocument/2006/relationships/hyperlink" Target="https://internet.garant.ru/#/document/19637926/entry/23"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86E7D31-8DC0-4C0D-87D6-AB6265EAFD79}"/>
              </a:ext>
            </a:extLst>
          </p:cNvPr>
          <p:cNvSpPr>
            <a:spLocks noGrp="1"/>
          </p:cNvSpPr>
          <p:nvPr>
            <p:ph type="ctrTitle"/>
          </p:nvPr>
        </p:nvSpPr>
        <p:spPr>
          <a:xfrm>
            <a:off x="1458570" y="1181700"/>
            <a:ext cx="9001462" cy="3172338"/>
          </a:xfrm>
        </p:spPr>
        <p:txBody>
          <a:bodyPr>
            <a:normAutofit/>
          </a:bodyPr>
          <a:lstStyle/>
          <a:p>
            <a:br>
              <a:rPr lang="ru-RU" sz="3600" b="1" i="1" dirty="0">
                <a:effectLst/>
                <a:latin typeface="Times New Roman" panose="02020603050405020304" pitchFamily="18" charset="0"/>
                <a:ea typeface="Calibri" panose="020F0502020204030204" pitchFamily="34" charset="0"/>
              </a:rPr>
            </a:br>
            <a:r>
              <a:rPr lang="ru-RU" sz="3600" b="1" i="1" dirty="0">
                <a:effectLst/>
                <a:latin typeface="Times New Roman" panose="02020603050405020304" pitchFamily="18" charset="0"/>
                <a:ea typeface="Calibri" panose="020F0502020204030204" pitchFamily="34" charset="0"/>
              </a:rPr>
              <a:t>«Социальная поддержка отдельных категорий граждан в Ростовской области» </a:t>
            </a:r>
            <a:endParaRPr lang="ru-RU" sz="3600" dirty="0">
              <a:latin typeface="Times New Roman" panose="02020603050405020304" pitchFamily="18" charset="0"/>
              <a:cs typeface="Times New Roman" panose="02020603050405020304" pitchFamily="18" charset="0"/>
            </a:endParaRPr>
          </a:p>
        </p:txBody>
      </p:sp>
      <p:sp>
        <p:nvSpPr>
          <p:cNvPr id="3" name="Подзаголовок 2">
            <a:extLst>
              <a:ext uri="{FF2B5EF4-FFF2-40B4-BE49-F238E27FC236}">
                <a16:creationId xmlns:a16="http://schemas.microsoft.com/office/drawing/2014/main" id="{51171CFD-14B9-40EF-A890-E435BD015204}"/>
              </a:ext>
            </a:extLst>
          </p:cNvPr>
          <p:cNvSpPr>
            <a:spLocks noGrp="1"/>
          </p:cNvSpPr>
          <p:nvPr>
            <p:ph type="subTitle" idx="1"/>
          </p:nvPr>
        </p:nvSpPr>
        <p:spPr>
          <a:xfrm>
            <a:off x="1645029" y="4506933"/>
            <a:ext cx="9374381" cy="1800225"/>
          </a:xfrm>
        </p:spPr>
        <p:txBody>
          <a:bodyPr>
            <a:normAutofit fontScale="92500" lnSpcReduction="20000"/>
          </a:bodyPr>
          <a:lstStyle/>
          <a:p>
            <a:pPr marL="540385" marR="683895" indent="208915" algn="ctr">
              <a:spcAft>
                <a:spcPts val="0"/>
              </a:spcAft>
            </a:pPr>
            <a:r>
              <a:rPr lang="ru-RU" sz="1800" b="1" dirty="0">
                <a:effectLst/>
                <a:latin typeface="Times New Roman" panose="02020603050405020304" pitchFamily="18" charset="0"/>
                <a:ea typeface="Times New Roman" panose="02020603050405020304" pitchFamily="18" charset="0"/>
              </a:rPr>
              <a:t>семинар для председателей территориальных организаций Профсоюза, профсоюзных организаций вузов (Ростовская область, Краснодарский край)</a:t>
            </a:r>
            <a:endParaRPr lang="ru-RU" sz="1800" dirty="0">
              <a:effectLst/>
              <a:latin typeface="Times New Roman" panose="02020603050405020304" pitchFamily="18" charset="0"/>
              <a:ea typeface="Times New Roman" panose="02020603050405020304" pitchFamily="18" charset="0"/>
            </a:endParaRPr>
          </a:p>
          <a:p>
            <a:pPr marL="540385" marR="683895" indent="208915" algn="ctr">
              <a:spcAft>
                <a:spcPts val="0"/>
              </a:spcAft>
            </a:pPr>
            <a:r>
              <a:rPr lang="ru-RU" sz="1800" b="1" dirty="0">
                <a:effectLst/>
                <a:latin typeface="Times New Roman" panose="02020603050405020304" pitchFamily="18" charset="0"/>
                <a:ea typeface="Times New Roman" panose="02020603050405020304" pitchFamily="18" charset="0"/>
              </a:rPr>
              <a:t> </a:t>
            </a:r>
            <a:endParaRPr lang="ru-RU" sz="1800" dirty="0">
              <a:effectLst/>
              <a:latin typeface="Times New Roman" panose="02020603050405020304" pitchFamily="18" charset="0"/>
              <a:ea typeface="Times New Roman" panose="02020603050405020304" pitchFamily="18" charset="0"/>
            </a:endParaRPr>
          </a:p>
          <a:p>
            <a:pPr marL="540385" marR="683895" indent="208915" algn="ctr">
              <a:spcAft>
                <a:spcPts val="0"/>
              </a:spcAft>
            </a:pPr>
            <a:r>
              <a:rPr lang="ru-RU" sz="1800" b="1" dirty="0">
                <a:effectLst/>
                <a:latin typeface="Times New Roman" panose="02020603050405020304" pitchFamily="18" charset="0"/>
                <a:ea typeface="Times New Roman" panose="02020603050405020304" pitchFamily="18" charset="0"/>
              </a:rPr>
              <a:t>14 – 17 апреля 2022 года</a:t>
            </a:r>
            <a:endParaRPr lang="en-US" sz="1800" b="1" dirty="0">
              <a:effectLst/>
              <a:latin typeface="Times New Roman" panose="02020603050405020304" pitchFamily="18" charset="0"/>
              <a:ea typeface="Times New Roman" panose="02020603050405020304" pitchFamily="18" charset="0"/>
            </a:endParaRPr>
          </a:p>
          <a:p>
            <a:pPr marL="540385" marR="683895" indent="208915" algn="ctr">
              <a:spcAft>
                <a:spcPts val="0"/>
              </a:spcAft>
            </a:pPr>
            <a:r>
              <a:rPr lang="ru-RU" sz="1800" b="1" dirty="0">
                <a:effectLst/>
                <a:latin typeface="Times New Roman" panose="02020603050405020304" pitchFamily="18" charset="0"/>
                <a:ea typeface="Times New Roman" panose="02020603050405020304" pitchFamily="18" charset="0"/>
              </a:rPr>
              <a:t>г. Геленджик</a:t>
            </a:r>
            <a:endParaRPr lang="en-US" sz="1800" b="1" dirty="0">
              <a:effectLst/>
              <a:latin typeface="Times New Roman" panose="02020603050405020304" pitchFamily="18" charset="0"/>
              <a:ea typeface="Times New Roman" panose="02020603050405020304" pitchFamily="18" charset="0"/>
            </a:endParaRPr>
          </a:p>
          <a:p>
            <a:pPr marL="540385" marR="683895" indent="208915" algn="ctr">
              <a:spcAft>
                <a:spcPts val="0"/>
              </a:spcAft>
            </a:pPr>
            <a:endParaRPr lang="ru-RU" sz="1800" dirty="0">
              <a:effectLst/>
              <a:latin typeface="Times New Roman" panose="02020603050405020304" pitchFamily="18" charset="0"/>
              <a:ea typeface="Times New Roman" panose="02020603050405020304" pitchFamily="18" charset="0"/>
            </a:endParaRPr>
          </a:p>
          <a:p>
            <a:endParaRPr lang="ru-RU" dirty="0"/>
          </a:p>
        </p:txBody>
      </p:sp>
      <p:pic>
        <p:nvPicPr>
          <p:cNvPr id="4" name="Рисунок 3" descr="logo">
            <a:extLst>
              <a:ext uri="{FF2B5EF4-FFF2-40B4-BE49-F238E27FC236}">
                <a16:creationId xmlns:a16="http://schemas.microsoft.com/office/drawing/2014/main" id="{142D0F1D-143D-46A8-8414-B0464DFDDE64}"/>
              </a:ext>
            </a:extLst>
          </p:cNvPr>
          <p:cNvPicPr>
            <a:picLocks noChangeAspect="1"/>
          </p:cNvPicPr>
          <p:nvPr/>
        </p:nvPicPr>
        <p:blipFill>
          <a:blip r:embed="rId2"/>
          <a:srcRect/>
          <a:stretch>
            <a:fillRect/>
          </a:stretch>
        </p:blipFill>
        <p:spPr bwMode="auto">
          <a:xfrm>
            <a:off x="397254" y="4966687"/>
            <a:ext cx="1247775" cy="1419225"/>
          </a:xfrm>
          <a:prstGeom prst="rect">
            <a:avLst/>
          </a:prstGeom>
          <a:noFill/>
          <a:ln w="9525">
            <a:noFill/>
            <a:miter lim="800000"/>
            <a:headEnd/>
            <a:tailEnd/>
          </a:ln>
        </p:spPr>
      </p:pic>
      <p:pic>
        <p:nvPicPr>
          <p:cNvPr id="1028" name="Picture 4">
            <a:extLst>
              <a:ext uri="{FF2B5EF4-FFF2-40B4-BE49-F238E27FC236}">
                <a16:creationId xmlns:a16="http://schemas.microsoft.com/office/drawing/2014/main" id="{D654B8DA-5744-49D4-BAFD-4F57845C4D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2040" y="308434"/>
            <a:ext cx="9937370" cy="2312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27042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2474C13-E958-4954-B31D-084EBA3E5686}"/>
              </a:ext>
            </a:extLst>
          </p:cNvPr>
          <p:cNvSpPr>
            <a:spLocks noGrp="1"/>
          </p:cNvSpPr>
          <p:nvPr>
            <p:ph type="title"/>
          </p:nvPr>
        </p:nvSpPr>
        <p:spPr/>
        <p:txBody>
          <a:bodyPr>
            <a:normAutofit fontScale="90000"/>
          </a:bodyPr>
          <a:lstStyle/>
          <a:p>
            <a:r>
              <a:rPr lang="ru-RU" dirty="0">
                <a:latin typeface="Times New Roman" panose="02020603050405020304" pitchFamily="18" charset="0"/>
                <a:cs typeface="Times New Roman" panose="02020603050405020304" pitchFamily="18" charset="0"/>
              </a:rPr>
              <a:t>О показателях средней заработной платы в образовании </a:t>
            </a:r>
            <a:r>
              <a:rPr lang="ru-RU" sz="2000" dirty="0">
                <a:solidFill>
                  <a:srgbClr val="FF0000"/>
                </a:solidFill>
                <a:latin typeface="Times New Roman" panose="02020603050405020304" pitchFamily="18" charset="0"/>
                <a:cs typeface="Times New Roman" panose="02020603050405020304" pitchFamily="18" charset="0"/>
              </a:rPr>
              <a:t>(</a:t>
            </a:r>
            <a:r>
              <a:rPr lang="ru-RU" sz="18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Указ Президента РФ от 07.05.2012 N 597)</a:t>
            </a:r>
            <a:br>
              <a:rPr lang="ru-RU" sz="1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br>
            <a:endParaRPr lang="ru-RU" sz="2000" dirty="0">
              <a:solidFill>
                <a:srgbClr val="FF0000"/>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5527B21C-9480-4271-BDDF-F3F89D753362}"/>
              </a:ext>
            </a:extLst>
          </p:cNvPr>
          <p:cNvSpPr>
            <a:spLocks noGrp="1"/>
          </p:cNvSpPr>
          <p:nvPr>
            <p:ph idx="1"/>
          </p:nvPr>
        </p:nvSpPr>
        <p:spPr>
          <a:xfrm>
            <a:off x="422031" y="1935921"/>
            <a:ext cx="10845526" cy="4464879"/>
          </a:xfrm>
          <a:solidFill>
            <a:schemeClr val="bg2">
              <a:lumMod val="40000"/>
              <a:lumOff val="60000"/>
            </a:schemeClr>
          </a:solidFill>
        </p:spPr>
        <p:txBody>
          <a:bodyPr>
            <a:normAutofit fontScale="70000" lnSpcReduction="20000"/>
          </a:bodyPr>
          <a:lstStyle/>
          <a:p>
            <a:pPr indent="342900" algn="just">
              <a:spcAft>
                <a:spcPts val="800"/>
              </a:spcAft>
            </a:pPr>
            <a:r>
              <a:rPr lang="ru-RU" sz="26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1. Правительству Российской Федерации: </a:t>
            </a:r>
            <a:endParaRPr lang="ru-RU" sz="26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indent="342900" algn="just">
              <a:spcAft>
                <a:spcPts val="800"/>
              </a:spcAft>
            </a:pPr>
            <a:r>
              <a:rPr lang="ru-RU" sz="23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а) обеспечить:</a:t>
            </a:r>
          </a:p>
          <a:p>
            <a:pPr indent="342900" algn="just">
              <a:spcAft>
                <a:spcPts val="800"/>
              </a:spcAft>
            </a:pPr>
            <a:r>
              <a:rPr lang="ru-RU" sz="23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доведение в</a:t>
            </a: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3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2012</a:t>
            </a: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3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году средней заработной платы педагогических работников образовательных учреждений</a:t>
            </a: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3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общего образования </a:t>
            </a:r>
            <a:r>
              <a:rPr lang="ru-RU" sz="23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до средней заработной платы в соответствующем регионе; </a:t>
            </a:r>
            <a:endParaRPr lang="ru-RU" sz="23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indent="342900" algn="just">
              <a:spcAft>
                <a:spcPts val="800"/>
              </a:spcAft>
            </a:pPr>
            <a:r>
              <a:rPr lang="ru-RU" sz="23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доведение к </a:t>
            </a:r>
            <a:r>
              <a:rPr lang="ru-RU" sz="23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2013 </a:t>
            </a:r>
            <a:r>
              <a:rPr lang="ru-RU" sz="23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году средней заработной платы педагогических работников </a:t>
            </a:r>
            <a:r>
              <a:rPr lang="ru-RU" sz="23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дошкольных образовательных учреждений</a:t>
            </a: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3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до средней заработной платы в сфере общего образования в соответствующем регионе; </a:t>
            </a:r>
            <a:endParaRPr lang="ru-RU" sz="23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indent="342900" algn="just">
              <a:spcAft>
                <a:spcPts val="800"/>
              </a:spcAft>
            </a:pPr>
            <a:r>
              <a:rPr lang="ru-RU" sz="23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доведение к</a:t>
            </a: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3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2018</a:t>
            </a: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3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году средней заработной платы </a:t>
            </a:r>
            <a:r>
              <a:rPr lang="ru-RU" sz="23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преподавателей и мастеров производственного обучения образовательных учреждений начального и среднего профессионального образования</a:t>
            </a:r>
            <a:r>
              <a:rPr lang="ru-RU" sz="23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работников учреждений культуры до средней заработной платы в соответствующем регионе; </a:t>
            </a:r>
            <a:endParaRPr lang="ru-RU" sz="23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indent="342900" algn="just">
              <a:spcAft>
                <a:spcPts val="800"/>
              </a:spcAft>
            </a:pPr>
            <a:r>
              <a:rPr lang="ru-RU" sz="23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повышение к</a:t>
            </a: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3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2018</a:t>
            </a: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3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году средней заработной платы врачей, </a:t>
            </a:r>
            <a:r>
              <a:rPr lang="ru-RU" sz="23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преподавателей образовательных учреждений высшего профессионального образования и научных сотрудников </a:t>
            </a:r>
            <a:r>
              <a:rPr lang="ru-RU" sz="23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до 200 процентов от средней заработной платы в соответствующем регионе. </a:t>
            </a:r>
            <a:endParaRPr lang="ru-RU" sz="23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13468636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979F447-0C0F-4065-833C-1F71E0E4060F}"/>
              </a:ext>
            </a:extLst>
          </p:cNvPr>
          <p:cNvSpPr>
            <a:spLocks noGrp="1"/>
          </p:cNvSpPr>
          <p:nvPr>
            <p:ph type="title"/>
          </p:nvPr>
        </p:nvSpPr>
        <p:spPr>
          <a:xfrm>
            <a:off x="178189" y="154747"/>
            <a:ext cx="11835620" cy="1477106"/>
          </a:xfrm>
        </p:spPr>
        <p:txBody>
          <a:bodyPr>
            <a:normAutofit fontScale="90000"/>
          </a:bodyPr>
          <a:lstStyle/>
          <a:p>
            <a:r>
              <a:rPr lang="ru-RU" b="0" i="0" dirty="0">
                <a:effectLst/>
                <a:latin typeface="Times New Roman" panose="02020603050405020304" pitchFamily="18" charset="0"/>
                <a:cs typeface="Times New Roman" panose="02020603050405020304" pitchFamily="18" charset="0"/>
              </a:rPr>
              <a:t>Региональные социально-экономические индикаторы уровня жизни населения Ростовской области </a:t>
            </a:r>
            <a:r>
              <a:rPr lang="ru-RU" sz="2000" b="0" i="0" dirty="0">
                <a:effectLst/>
                <a:latin typeface="Times New Roman" panose="02020603050405020304" pitchFamily="18" charset="0"/>
                <a:cs typeface="Times New Roman" panose="02020603050405020304" pitchFamily="18" charset="0"/>
              </a:rPr>
              <a:t>(</a:t>
            </a:r>
            <a:r>
              <a:rPr lang="ru-RU" sz="1600" b="0" i="0" dirty="0">
                <a:solidFill>
                  <a:srgbClr val="FF0000"/>
                </a:solidFill>
                <a:effectLst/>
                <a:latin typeface="Times New Roman" panose="02020603050405020304" pitchFamily="18" charset="0"/>
                <a:cs typeface="Times New Roman" panose="02020603050405020304" pitchFamily="18" charset="0"/>
              </a:rPr>
              <a:t>Трехстороннее (региональное) соглашение </a:t>
            </a:r>
            <a:r>
              <a:rPr lang="ru-RU" sz="1600" b="0" i="0" dirty="0">
                <a:solidFill>
                  <a:schemeClr val="tx1"/>
                </a:solidFill>
                <a:effectLst/>
                <a:latin typeface="Times New Roman" panose="02020603050405020304" pitchFamily="18" charset="0"/>
                <a:cs typeface="Times New Roman" panose="02020603050405020304" pitchFamily="18" charset="0"/>
              </a:rPr>
              <a:t>между Правительством Ростовской области, Союзом организаций профсоюзов "Федерация профсоюзов Ростовской области" и Союзом работодателей Ростовской области на 2020 - 2022 годы от 21 ноября 2019 г. N 13 </a:t>
            </a:r>
            <a:r>
              <a:rPr lang="ru-RU" sz="2000" b="0" i="0" dirty="0">
                <a:solidFill>
                  <a:srgbClr val="FF0000"/>
                </a:solidFill>
                <a:effectLst/>
                <a:latin typeface="Times New Roman" panose="02020603050405020304" pitchFamily="18" charset="0"/>
                <a:cs typeface="Times New Roman" panose="02020603050405020304" pitchFamily="18" charset="0"/>
              </a:rPr>
              <a:t>(слайд 1)</a:t>
            </a:r>
            <a:endParaRPr lang="ru-RU" sz="1600" dirty="0">
              <a:latin typeface="Times New Roman" panose="02020603050405020304" pitchFamily="18" charset="0"/>
              <a:cs typeface="Times New Roman" panose="02020603050405020304" pitchFamily="18" charset="0"/>
            </a:endParaRPr>
          </a:p>
        </p:txBody>
      </p:sp>
      <p:graphicFrame>
        <p:nvGraphicFramePr>
          <p:cNvPr id="10" name="Таблица 10">
            <a:extLst>
              <a:ext uri="{FF2B5EF4-FFF2-40B4-BE49-F238E27FC236}">
                <a16:creationId xmlns:a16="http://schemas.microsoft.com/office/drawing/2014/main" id="{1061F166-1EC3-4683-9D64-82C823E2D48A}"/>
              </a:ext>
            </a:extLst>
          </p:cNvPr>
          <p:cNvGraphicFramePr>
            <a:graphicFrameLocks noGrp="1"/>
          </p:cNvGraphicFramePr>
          <p:nvPr>
            <p:ph idx="1"/>
            <p:extLst>
              <p:ext uri="{D42A27DB-BD31-4B8C-83A1-F6EECF244321}">
                <p14:modId xmlns:p14="http://schemas.microsoft.com/office/powerpoint/2010/main" val="2888949187"/>
              </p:ext>
            </p:extLst>
          </p:nvPr>
        </p:nvGraphicFramePr>
        <p:xfrm>
          <a:off x="253219" y="2011679"/>
          <a:ext cx="11760592" cy="4594250"/>
        </p:xfrm>
        <a:graphic>
          <a:graphicData uri="http://schemas.openxmlformats.org/drawingml/2006/table">
            <a:tbl>
              <a:tblPr firstRow="1" bandRow="1">
                <a:tableStyleId>{F5AB1C69-6EDB-4FF4-983F-18BD219EF322}</a:tableStyleId>
              </a:tblPr>
              <a:tblGrid>
                <a:gridCol w="2940148">
                  <a:extLst>
                    <a:ext uri="{9D8B030D-6E8A-4147-A177-3AD203B41FA5}">
                      <a16:colId xmlns:a16="http://schemas.microsoft.com/office/drawing/2014/main" val="580107706"/>
                    </a:ext>
                  </a:extLst>
                </a:gridCol>
                <a:gridCol w="2940148">
                  <a:extLst>
                    <a:ext uri="{9D8B030D-6E8A-4147-A177-3AD203B41FA5}">
                      <a16:colId xmlns:a16="http://schemas.microsoft.com/office/drawing/2014/main" val="2575945116"/>
                    </a:ext>
                  </a:extLst>
                </a:gridCol>
                <a:gridCol w="2940148">
                  <a:extLst>
                    <a:ext uri="{9D8B030D-6E8A-4147-A177-3AD203B41FA5}">
                      <a16:colId xmlns:a16="http://schemas.microsoft.com/office/drawing/2014/main" val="3482830479"/>
                    </a:ext>
                  </a:extLst>
                </a:gridCol>
                <a:gridCol w="2940148">
                  <a:extLst>
                    <a:ext uri="{9D8B030D-6E8A-4147-A177-3AD203B41FA5}">
                      <a16:colId xmlns:a16="http://schemas.microsoft.com/office/drawing/2014/main" val="475988447"/>
                    </a:ext>
                  </a:extLst>
                </a:gridCol>
              </a:tblGrid>
              <a:tr h="606193">
                <a:tc>
                  <a:txBody>
                    <a:bodyPr/>
                    <a:lstStyle/>
                    <a:p>
                      <a:pPr algn="ctr"/>
                      <a:r>
                        <a:rPr lang="ru-RU" dirty="0">
                          <a:effectLst/>
                        </a:rPr>
                        <a:t>Наименование показателя</a:t>
                      </a:r>
                    </a:p>
                  </a:txBody>
                  <a:tcPr/>
                </a:tc>
                <a:tc>
                  <a:txBody>
                    <a:bodyPr/>
                    <a:lstStyle/>
                    <a:p>
                      <a:pPr algn="ctr"/>
                      <a:r>
                        <a:rPr lang="ru-RU" dirty="0">
                          <a:effectLst/>
                        </a:rPr>
                        <a:t>2020 год </a:t>
                      </a:r>
                      <a:r>
                        <a:rPr lang="ru-RU" dirty="0">
                          <a:solidFill>
                            <a:srgbClr val="FF0000"/>
                          </a:solidFill>
                          <a:effectLst/>
                        </a:rPr>
                        <a:t>(прогноз)</a:t>
                      </a:r>
                    </a:p>
                  </a:txBody>
                  <a:tcPr/>
                </a:tc>
                <a:tc>
                  <a:txBody>
                    <a:bodyPr/>
                    <a:lstStyle/>
                    <a:p>
                      <a:pPr algn="ctr"/>
                      <a:r>
                        <a:rPr lang="ru-RU" dirty="0">
                          <a:effectLst/>
                        </a:rPr>
                        <a:t>2021 год </a:t>
                      </a:r>
                      <a:r>
                        <a:rPr lang="ru-RU" dirty="0">
                          <a:solidFill>
                            <a:srgbClr val="FF0000"/>
                          </a:solidFill>
                          <a:effectLst/>
                        </a:rPr>
                        <a:t>(прогноз)</a:t>
                      </a:r>
                    </a:p>
                  </a:txBody>
                  <a:tcPr/>
                </a:tc>
                <a:tc>
                  <a:txBody>
                    <a:bodyPr/>
                    <a:lstStyle/>
                    <a:p>
                      <a:pPr algn="ctr"/>
                      <a:r>
                        <a:rPr lang="ru-RU" dirty="0">
                          <a:effectLst/>
                        </a:rPr>
                        <a:t>2022 год </a:t>
                      </a:r>
                      <a:r>
                        <a:rPr lang="ru-RU" dirty="0">
                          <a:solidFill>
                            <a:srgbClr val="FF0000"/>
                          </a:solidFill>
                          <a:effectLst/>
                        </a:rPr>
                        <a:t>(прогноз)</a:t>
                      </a:r>
                    </a:p>
                  </a:txBody>
                  <a:tcPr/>
                </a:tc>
                <a:extLst>
                  <a:ext uri="{0D108BD9-81ED-4DB2-BD59-A6C34878D82A}">
                    <a16:rowId xmlns:a16="http://schemas.microsoft.com/office/drawing/2014/main" val="2125922412"/>
                  </a:ext>
                </a:extLst>
              </a:tr>
              <a:tr h="548460">
                <a:tc>
                  <a:txBody>
                    <a:bodyPr/>
                    <a:lstStyle/>
                    <a:p>
                      <a:pPr algn="l"/>
                      <a:r>
                        <a:rPr lang="ru-RU" sz="1600" dirty="0">
                          <a:effectLst/>
                          <a:latin typeface="Times New Roman" panose="02020603050405020304" pitchFamily="18" charset="0"/>
                          <a:cs typeface="Times New Roman" panose="02020603050405020304" pitchFamily="18" charset="0"/>
                        </a:rPr>
                        <a:t>Среднемесячная заработная плата, руб.</a:t>
                      </a:r>
                    </a:p>
                  </a:txBody>
                  <a:tcPr/>
                </a:tc>
                <a:tc>
                  <a:txBody>
                    <a:bodyPr/>
                    <a:lstStyle/>
                    <a:p>
                      <a:pPr algn="ctr"/>
                      <a:r>
                        <a:rPr lang="ru-RU" dirty="0">
                          <a:effectLst/>
                        </a:rPr>
                        <a:t>35 404,6</a:t>
                      </a:r>
                    </a:p>
                  </a:txBody>
                  <a:tcPr/>
                </a:tc>
                <a:tc>
                  <a:txBody>
                    <a:bodyPr/>
                    <a:lstStyle/>
                    <a:p>
                      <a:pPr algn="ctr"/>
                      <a:r>
                        <a:rPr lang="ru-RU" dirty="0">
                          <a:effectLst/>
                        </a:rPr>
                        <a:t>37 876,8</a:t>
                      </a:r>
                    </a:p>
                  </a:txBody>
                  <a:tcPr/>
                </a:tc>
                <a:tc>
                  <a:txBody>
                    <a:bodyPr/>
                    <a:lstStyle/>
                    <a:p>
                      <a:pPr algn="ctr"/>
                      <a:r>
                        <a:rPr lang="ru-RU" dirty="0">
                          <a:effectLst/>
                        </a:rPr>
                        <a:t>40 711,2</a:t>
                      </a:r>
                    </a:p>
                  </a:txBody>
                  <a:tcPr/>
                </a:tc>
                <a:extLst>
                  <a:ext uri="{0D108BD9-81ED-4DB2-BD59-A6C34878D82A}">
                    <a16:rowId xmlns:a16="http://schemas.microsoft.com/office/drawing/2014/main" val="2652809894"/>
                  </a:ext>
                </a:extLst>
              </a:tr>
              <a:tr h="532655">
                <a:tc>
                  <a:txBody>
                    <a:bodyPr/>
                    <a:lstStyle/>
                    <a:p>
                      <a:pPr algn="l"/>
                      <a:r>
                        <a:rPr lang="ru-RU" sz="1600" dirty="0">
                          <a:effectLst/>
                          <a:latin typeface="Times New Roman" panose="02020603050405020304" pitchFamily="18" charset="0"/>
                          <a:cs typeface="Times New Roman" panose="02020603050405020304" pitchFamily="18" charset="0"/>
                        </a:rPr>
                        <a:t>Реальная заработная плата, %</a:t>
                      </a:r>
                    </a:p>
                  </a:txBody>
                  <a:tcPr/>
                </a:tc>
                <a:tc>
                  <a:txBody>
                    <a:bodyPr/>
                    <a:lstStyle/>
                    <a:p>
                      <a:pPr algn="ctr"/>
                      <a:r>
                        <a:rPr lang="ru-RU" dirty="0">
                          <a:effectLst/>
                        </a:rPr>
                        <a:t>102,3</a:t>
                      </a:r>
                    </a:p>
                  </a:txBody>
                  <a:tcPr/>
                </a:tc>
                <a:tc>
                  <a:txBody>
                    <a:bodyPr/>
                    <a:lstStyle/>
                    <a:p>
                      <a:pPr algn="ctr"/>
                      <a:r>
                        <a:rPr lang="ru-RU" dirty="0">
                          <a:effectLst/>
                        </a:rPr>
                        <a:t>102,9</a:t>
                      </a:r>
                    </a:p>
                  </a:txBody>
                  <a:tcPr/>
                </a:tc>
                <a:tc>
                  <a:txBody>
                    <a:bodyPr/>
                    <a:lstStyle/>
                    <a:p>
                      <a:pPr algn="ctr"/>
                      <a:r>
                        <a:rPr lang="ru-RU" dirty="0">
                          <a:effectLst/>
                        </a:rPr>
                        <a:t>103,4</a:t>
                      </a:r>
                    </a:p>
                  </a:txBody>
                  <a:tcPr/>
                </a:tc>
                <a:extLst>
                  <a:ext uri="{0D108BD9-81ED-4DB2-BD59-A6C34878D82A}">
                    <a16:rowId xmlns:a16="http://schemas.microsoft.com/office/drawing/2014/main" val="4168830678"/>
                  </a:ext>
                </a:extLst>
              </a:tr>
              <a:tr h="532655">
                <a:tc>
                  <a:txBody>
                    <a:bodyPr/>
                    <a:lstStyle/>
                    <a:p>
                      <a:pPr algn="l"/>
                      <a:r>
                        <a:rPr lang="ru-RU" sz="1600" dirty="0">
                          <a:effectLst/>
                          <a:latin typeface="Times New Roman" panose="02020603050405020304" pitchFamily="18" charset="0"/>
                          <a:cs typeface="Times New Roman" panose="02020603050405020304" pitchFamily="18" charset="0"/>
                        </a:rPr>
                        <a:t>Производительность труда, %</a:t>
                      </a:r>
                    </a:p>
                  </a:txBody>
                  <a:tcPr/>
                </a:tc>
                <a:tc>
                  <a:txBody>
                    <a:bodyPr/>
                    <a:lstStyle/>
                    <a:p>
                      <a:pPr algn="ctr"/>
                      <a:r>
                        <a:rPr lang="ru-RU" dirty="0">
                          <a:effectLst/>
                        </a:rPr>
                        <a:t>103,7</a:t>
                      </a:r>
                    </a:p>
                  </a:txBody>
                  <a:tcPr/>
                </a:tc>
                <a:tc>
                  <a:txBody>
                    <a:bodyPr/>
                    <a:lstStyle/>
                    <a:p>
                      <a:pPr algn="ctr"/>
                      <a:r>
                        <a:rPr lang="ru-RU" dirty="0">
                          <a:effectLst/>
                        </a:rPr>
                        <a:t>103,8</a:t>
                      </a:r>
                    </a:p>
                  </a:txBody>
                  <a:tcPr/>
                </a:tc>
                <a:tc>
                  <a:txBody>
                    <a:bodyPr/>
                    <a:lstStyle/>
                    <a:p>
                      <a:pPr algn="ctr"/>
                      <a:r>
                        <a:rPr lang="ru-RU" dirty="0">
                          <a:effectLst/>
                        </a:rPr>
                        <a:t>104,4</a:t>
                      </a:r>
                    </a:p>
                  </a:txBody>
                  <a:tcPr/>
                </a:tc>
                <a:extLst>
                  <a:ext uri="{0D108BD9-81ED-4DB2-BD59-A6C34878D82A}">
                    <a16:rowId xmlns:a16="http://schemas.microsoft.com/office/drawing/2014/main" val="3273053465"/>
                  </a:ext>
                </a:extLst>
              </a:tr>
              <a:tr h="2309740">
                <a:tc>
                  <a:txBody>
                    <a:bodyPr/>
                    <a:lstStyle/>
                    <a:p>
                      <a:pPr algn="l"/>
                      <a:r>
                        <a:rPr lang="ru-RU" sz="1600" dirty="0">
                          <a:effectLst/>
                          <a:latin typeface="Times New Roman" panose="02020603050405020304" pitchFamily="18" charset="0"/>
                          <a:cs typeface="Times New Roman" panose="02020603050405020304" pitchFamily="18" charset="0"/>
                        </a:rPr>
                        <a:t>Среднемесячная начисленная заработная плата наемных работников в организациях, у индивидуальных предпринимателей и физических лиц (среднемесячный доход от трудовой деятельности), руб.</a:t>
                      </a:r>
                    </a:p>
                  </a:txBody>
                  <a:tcPr/>
                </a:tc>
                <a:tc>
                  <a:txBody>
                    <a:bodyPr/>
                    <a:lstStyle/>
                    <a:p>
                      <a:pPr algn="ctr"/>
                      <a:r>
                        <a:rPr lang="ru-RU" dirty="0">
                          <a:effectLst/>
                        </a:rPr>
                        <a:t>30 695,8</a:t>
                      </a:r>
                    </a:p>
                  </a:txBody>
                  <a:tcPr/>
                </a:tc>
                <a:tc>
                  <a:txBody>
                    <a:bodyPr/>
                    <a:lstStyle/>
                    <a:p>
                      <a:pPr algn="ctr"/>
                      <a:r>
                        <a:rPr lang="ru-RU" dirty="0">
                          <a:effectLst/>
                        </a:rPr>
                        <a:t>32 839,2</a:t>
                      </a:r>
                    </a:p>
                  </a:txBody>
                  <a:tcPr/>
                </a:tc>
                <a:tc>
                  <a:txBody>
                    <a:bodyPr/>
                    <a:lstStyle/>
                    <a:p>
                      <a:pPr algn="ctr"/>
                      <a:r>
                        <a:rPr lang="ru-RU" dirty="0">
                          <a:effectLst/>
                        </a:rPr>
                        <a:t>35 296,6</a:t>
                      </a:r>
                    </a:p>
                  </a:txBody>
                  <a:tcPr/>
                </a:tc>
                <a:extLst>
                  <a:ext uri="{0D108BD9-81ED-4DB2-BD59-A6C34878D82A}">
                    <a16:rowId xmlns:a16="http://schemas.microsoft.com/office/drawing/2014/main" val="2615057090"/>
                  </a:ext>
                </a:extLst>
              </a:tr>
            </a:tbl>
          </a:graphicData>
        </a:graphic>
      </p:graphicFrame>
    </p:spTree>
    <p:extLst>
      <p:ext uri="{BB962C8B-B14F-4D97-AF65-F5344CB8AC3E}">
        <p14:creationId xmlns:p14="http://schemas.microsoft.com/office/powerpoint/2010/main" val="3303285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979F447-0C0F-4065-833C-1F71E0E4060F}"/>
              </a:ext>
            </a:extLst>
          </p:cNvPr>
          <p:cNvSpPr>
            <a:spLocks noGrp="1"/>
          </p:cNvSpPr>
          <p:nvPr>
            <p:ph type="title"/>
          </p:nvPr>
        </p:nvSpPr>
        <p:spPr>
          <a:xfrm>
            <a:off x="178189" y="154747"/>
            <a:ext cx="11835620" cy="1477106"/>
          </a:xfrm>
        </p:spPr>
        <p:txBody>
          <a:bodyPr>
            <a:normAutofit fontScale="90000"/>
          </a:bodyPr>
          <a:lstStyle/>
          <a:p>
            <a:r>
              <a:rPr lang="ru-RU" b="0" i="0" dirty="0">
                <a:effectLst/>
                <a:latin typeface="Times New Roman" panose="02020603050405020304" pitchFamily="18" charset="0"/>
                <a:cs typeface="Times New Roman" panose="02020603050405020304" pitchFamily="18" charset="0"/>
              </a:rPr>
              <a:t>Региональные социально-экономические индикаторы уровня жизни населения Ростовской области </a:t>
            </a:r>
            <a:r>
              <a:rPr lang="ru-RU" sz="2000" b="0" i="0" dirty="0">
                <a:effectLst/>
                <a:latin typeface="Times New Roman" panose="02020603050405020304" pitchFamily="18" charset="0"/>
                <a:cs typeface="Times New Roman" panose="02020603050405020304" pitchFamily="18" charset="0"/>
              </a:rPr>
              <a:t>(</a:t>
            </a:r>
            <a:r>
              <a:rPr lang="ru-RU" sz="1600" b="0" i="0" dirty="0">
                <a:solidFill>
                  <a:srgbClr val="FF0000"/>
                </a:solidFill>
                <a:effectLst/>
                <a:latin typeface="Times New Roman" panose="02020603050405020304" pitchFamily="18" charset="0"/>
                <a:cs typeface="Times New Roman" panose="02020603050405020304" pitchFamily="18" charset="0"/>
              </a:rPr>
              <a:t>Трехстороннее (региональное) соглашение </a:t>
            </a:r>
            <a:r>
              <a:rPr lang="ru-RU" sz="1600" b="0" i="0" dirty="0">
                <a:solidFill>
                  <a:schemeClr val="tx1"/>
                </a:solidFill>
                <a:effectLst/>
                <a:latin typeface="Times New Roman" panose="02020603050405020304" pitchFamily="18" charset="0"/>
                <a:cs typeface="Times New Roman" panose="02020603050405020304" pitchFamily="18" charset="0"/>
              </a:rPr>
              <a:t>между Правительством Ростовской области, Союзом организаций профсоюзов "Федерация профсоюзов Ростовской области" и Союзом работодателей Ростовской области на 2020 - 2022 годы от 21 ноября 2019 г. N 13 </a:t>
            </a:r>
            <a:r>
              <a:rPr lang="ru-RU" sz="2000" b="0" i="0" dirty="0">
                <a:solidFill>
                  <a:srgbClr val="FF0000"/>
                </a:solidFill>
                <a:effectLst/>
                <a:latin typeface="Times New Roman" panose="02020603050405020304" pitchFamily="18" charset="0"/>
                <a:cs typeface="Times New Roman" panose="02020603050405020304" pitchFamily="18" charset="0"/>
              </a:rPr>
              <a:t>(слайд 1)</a:t>
            </a:r>
            <a:endParaRPr lang="ru-RU" sz="1600" dirty="0">
              <a:latin typeface="Times New Roman" panose="02020603050405020304" pitchFamily="18" charset="0"/>
              <a:cs typeface="Times New Roman" panose="02020603050405020304" pitchFamily="18" charset="0"/>
            </a:endParaRPr>
          </a:p>
        </p:txBody>
      </p:sp>
      <p:graphicFrame>
        <p:nvGraphicFramePr>
          <p:cNvPr id="10" name="Таблица 10">
            <a:extLst>
              <a:ext uri="{FF2B5EF4-FFF2-40B4-BE49-F238E27FC236}">
                <a16:creationId xmlns:a16="http://schemas.microsoft.com/office/drawing/2014/main" id="{1061F166-1EC3-4683-9D64-82C823E2D48A}"/>
              </a:ext>
            </a:extLst>
          </p:cNvPr>
          <p:cNvGraphicFramePr>
            <a:graphicFrameLocks noGrp="1"/>
          </p:cNvGraphicFramePr>
          <p:nvPr>
            <p:ph idx="1"/>
            <p:extLst>
              <p:ext uri="{D42A27DB-BD31-4B8C-83A1-F6EECF244321}">
                <p14:modId xmlns:p14="http://schemas.microsoft.com/office/powerpoint/2010/main" val="764436089"/>
              </p:ext>
            </p:extLst>
          </p:nvPr>
        </p:nvGraphicFramePr>
        <p:xfrm>
          <a:off x="178189" y="1885070"/>
          <a:ext cx="11835620" cy="4642227"/>
        </p:xfrm>
        <a:graphic>
          <a:graphicData uri="http://schemas.openxmlformats.org/drawingml/2006/table">
            <a:tbl>
              <a:tblPr firstRow="1" bandRow="1">
                <a:tableStyleId>{F5AB1C69-6EDB-4FF4-983F-18BD219EF322}</a:tableStyleId>
              </a:tblPr>
              <a:tblGrid>
                <a:gridCol w="2958905">
                  <a:extLst>
                    <a:ext uri="{9D8B030D-6E8A-4147-A177-3AD203B41FA5}">
                      <a16:colId xmlns:a16="http://schemas.microsoft.com/office/drawing/2014/main" val="580107706"/>
                    </a:ext>
                  </a:extLst>
                </a:gridCol>
                <a:gridCol w="2958905">
                  <a:extLst>
                    <a:ext uri="{9D8B030D-6E8A-4147-A177-3AD203B41FA5}">
                      <a16:colId xmlns:a16="http://schemas.microsoft.com/office/drawing/2014/main" val="2575945116"/>
                    </a:ext>
                  </a:extLst>
                </a:gridCol>
                <a:gridCol w="2958905">
                  <a:extLst>
                    <a:ext uri="{9D8B030D-6E8A-4147-A177-3AD203B41FA5}">
                      <a16:colId xmlns:a16="http://schemas.microsoft.com/office/drawing/2014/main" val="3482830479"/>
                    </a:ext>
                  </a:extLst>
                </a:gridCol>
                <a:gridCol w="2958905">
                  <a:extLst>
                    <a:ext uri="{9D8B030D-6E8A-4147-A177-3AD203B41FA5}">
                      <a16:colId xmlns:a16="http://schemas.microsoft.com/office/drawing/2014/main" val="475988447"/>
                    </a:ext>
                  </a:extLst>
                </a:gridCol>
              </a:tblGrid>
              <a:tr h="606318">
                <a:tc>
                  <a:txBody>
                    <a:bodyPr/>
                    <a:lstStyle/>
                    <a:p>
                      <a:pPr algn="ctr"/>
                      <a:r>
                        <a:rPr lang="ru-RU" dirty="0">
                          <a:effectLst/>
                        </a:rPr>
                        <a:t>Наименование показателя</a:t>
                      </a:r>
                    </a:p>
                  </a:txBody>
                  <a:tcPr/>
                </a:tc>
                <a:tc>
                  <a:txBody>
                    <a:bodyPr/>
                    <a:lstStyle/>
                    <a:p>
                      <a:pPr algn="ctr"/>
                      <a:r>
                        <a:rPr lang="ru-RU" dirty="0">
                          <a:effectLst/>
                        </a:rPr>
                        <a:t>2020 год </a:t>
                      </a:r>
                      <a:r>
                        <a:rPr lang="ru-RU" dirty="0">
                          <a:solidFill>
                            <a:srgbClr val="FF0000"/>
                          </a:solidFill>
                          <a:effectLst/>
                        </a:rPr>
                        <a:t>(прогноз)</a:t>
                      </a:r>
                    </a:p>
                  </a:txBody>
                  <a:tcPr/>
                </a:tc>
                <a:tc>
                  <a:txBody>
                    <a:bodyPr/>
                    <a:lstStyle/>
                    <a:p>
                      <a:pPr algn="ctr"/>
                      <a:r>
                        <a:rPr lang="ru-RU" dirty="0">
                          <a:effectLst/>
                        </a:rPr>
                        <a:t>2021 год </a:t>
                      </a:r>
                      <a:r>
                        <a:rPr lang="ru-RU" dirty="0">
                          <a:solidFill>
                            <a:srgbClr val="FF0000"/>
                          </a:solidFill>
                          <a:effectLst/>
                        </a:rPr>
                        <a:t>(прогноз)</a:t>
                      </a:r>
                    </a:p>
                  </a:txBody>
                  <a:tcPr/>
                </a:tc>
                <a:tc>
                  <a:txBody>
                    <a:bodyPr/>
                    <a:lstStyle/>
                    <a:p>
                      <a:pPr algn="ctr"/>
                      <a:r>
                        <a:rPr lang="ru-RU" dirty="0">
                          <a:effectLst/>
                        </a:rPr>
                        <a:t>2022 год </a:t>
                      </a:r>
                      <a:r>
                        <a:rPr lang="ru-RU" dirty="0">
                          <a:solidFill>
                            <a:srgbClr val="FF0000"/>
                          </a:solidFill>
                          <a:effectLst/>
                        </a:rPr>
                        <a:t>(прогноз</a:t>
                      </a:r>
                      <a:r>
                        <a:rPr lang="ru-RU" dirty="0">
                          <a:effectLst/>
                        </a:rPr>
                        <a:t>)</a:t>
                      </a:r>
                    </a:p>
                  </a:txBody>
                  <a:tcPr/>
                </a:tc>
                <a:extLst>
                  <a:ext uri="{0D108BD9-81ED-4DB2-BD59-A6C34878D82A}">
                    <a16:rowId xmlns:a16="http://schemas.microsoft.com/office/drawing/2014/main" val="2125922412"/>
                  </a:ext>
                </a:extLst>
              </a:tr>
              <a:tr h="548573">
                <a:tc>
                  <a:txBody>
                    <a:bodyPr/>
                    <a:lstStyle/>
                    <a:p>
                      <a:pPr algn="l"/>
                      <a:r>
                        <a:rPr lang="ru-RU" sz="1600" dirty="0">
                          <a:effectLst/>
                          <a:latin typeface="Times New Roman" panose="02020603050405020304" pitchFamily="18" charset="0"/>
                          <a:cs typeface="Times New Roman" panose="02020603050405020304" pitchFamily="18" charset="0"/>
                        </a:rPr>
                        <a:t>Среднедушевые денежные доходы, руб.</a:t>
                      </a:r>
                    </a:p>
                  </a:txBody>
                  <a:tcPr/>
                </a:tc>
                <a:tc>
                  <a:txBody>
                    <a:bodyPr/>
                    <a:lstStyle/>
                    <a:p>
                      <a:pPr algn="ctr"/>
                      <a:r>
                        <a:rPr lang="ru-RU" dirty="0">
                          <a:effectLst/>
                        </a:rPr>
                        <a:t>32 831,5</a:t>
                      </a:r>
                    </a:p>
                  </a:txBody>
                  <a:tcPr/>
                </a:tc>
                <a:tc>
                  <a:txBody>
                    <a:bodyPr/>
                    <a:lstStyle/>
                    <a:p>
                      <a:pPr algn="ctr"/>
                      <a:r>
                        <a:rPr lang="ru-RU" dirty="0">
                          <a:effectLst/>
                        </a:rPr>
                        <a:t>35 244,5</a:t>
                      </a:r>
                    </a:p>
                  </a:txBody>
                  <a:tcPr/>
                </a:tc>
                <a:tc>
                  <a:txBody>
                    <a:bodyPr/>
                    <a:lstStyle/>
                    <a:p>
                      <a:pPr algn="ctr"/>
                      <a:r>
                        <a:rPr lang="ru-RU" dirty="0">
                          <a:effectLst/>
                        </a:rPr>
                        <a:t>37 972,9</a:t>
                      </a:r>
                    </a:p>
                  </a:txBody>
                  <a:tcPr/>
                </a:tc>
                <a:extLst>
                  <a:ext uri="{0D108BD9-81ED-4DB2-BD59-A6C34878D82A}">
                    <a16:rowId xmlns:a16="http://schemas.microsoft.com/office/drawing/2014/main" val="2652809894"/>
                  </a:ext>
                </a:extLst>
              </a:tr>
              <a:tr h="548573">
                <a:tc>
                  <a:txBody>
                    <a:bodyPr/>
                    <a:lstStyle/>
                    <a:p>
                      <a:pPr algn="l"/>
                      <a:r>
                        <a:rPr lang="ru-RU" sz="1600" dirty="0">
                          <a:effectLst/>
                          <a:latin typeface="Times New Roman" panose="02020603050405020304" pitchFamily="18" charset="0"/>
                          <a:cs typeface="Times New Roman" panose="02020603050405020304" pitchFamily="18" charset="0"/>
                        </a:rPr>
                        <a:t>Реальные денежные доходы населения, %</a:t>
                      </a:r>
                    </a:p>
                  </a:txBody>
                  <a:tcPr/>
                </a:tc>
                <a:tc>
                  <a:txBody>
                    <a:bodyPr/>
                    <a:lstStyle/>
                    <a:p>
                      <a:pPr algn="ctr"/>
                      <a:r>
                        <a:rPr lang="ru-RU" dirty="0">
                          <a:effectLst/>
                        </a:rPr>
                        <a:t>102,7</a:t>
                      </a:r>
                    </a:p>
                  </a:txBody>
                  <a:tcPr/>
                </a:tc>
                <a:tc>
                  <a:txBody>
                    <a:bodyPr/>
                    <a:lstStyle/>
                    <a:p>
                      <a:pPr algn="ctr"/>
                      <a:r>
                        <a:rPr lang="ru-RU" dirty="0">
                          <a:effectLst/>
                        </a:rPr>
                        <a:t>103,3</a:t>
                      </a:r>
                    </a:p>
                  </a:txBody>
                  <a:tcPr/>
                </a:tc>
                <a:tc>
                  <a:txBody>
                    <a:bodyPr/>
                    <a:lstStyle/>
                    <a:p>
                      <a:pPr algn="ctr"/>
                      <a:r>
                        <a:rPr lang="ru-RU" dirty="0">
                          <a:effectLst/>
                        </a:rPr>
                        <a:t>103,6</a:t>
                      </a:r>
                    </a:p>
                  </a:txBody>
                  <a:tcPr/>
                </a:tc>
                <a:extLst>
                  <a:ext uri="{0D108BD9-81ED-4DB2-BD59-A6C34878D82A}">
                    <a16:rowId xmlns:a16="http://schemas.microsoft.com/office/drawing/2014/main" val="4168830678"/>
                  </a:ext>
                </a:extLst>
              </a:tr>
              <a:tr h="1112832">
                <a:tc>
                  <a:txBody>
                    <a:bodyPr/>
                    <a:lstStyle/>
                    <a:p>
                      <a:pPr algn="l"/>
                      <a:r>
                        <a:rPr lang="ru-RU" sz="1600" dirty="0">
                          <a:effectLst/>
                          <a:latin typeface="Times New Roman" panose="02020603050405020304" pitchFamily="18" charset="0"/>
                          <a:cs typeface="Times New Roman" panose="02020603050405020304" pitchFamily="18" charset="0"/>
                        </a:rPr>
                        <a:t>Доля населения с доходами ниже </a:t>
                      </a:r>
                      <a:r>
                        <a:rPr lang="ru-RU" sz="1600" dirty="0">
                          <a:solidFill>
                            <a:srgbClr val="FF0000"/>
                          </a:solidFill>
                          <a:effectLst/>
                          <a:latin typeface="Times New Roman" panose="02020603050405020304" pitchFamily="18" charset="0"/>
                          <a:cs typeface="Times New Roman" panose="02020603050405020304" pitchFamily="18" charset="0"/>
                        </a:rPr>
                        <a:t>прожиточного минимума</a:t>
                      </a:r>
                      <a:r>
                        <a:rPr lang="ru-RU" sz="1600" dirty="0">
                          <a:effectLst/>
                          <a:latin typeface="Times New Roman" panose="02020603050405020304" pitchFamily="18" charset="0"/>
                          <a:cs typeface="Times New Roman" panose="02020603050405020304" pitchFamily="18" charset="0"/>
                        </a:rPr>
                        <a:t> от общей численности населения РО %</a:t>
                      </a:r>
                    </a:p>
                  </a:txBody>
                  <a:tcPr/>
                </a:tc>
                <a:tc>
                  <a:txBody>
                    <a:bodyPr/>
                    <a:lstStyle/>
                    <a:p>
                      <a:pPr algn="ctr"/>
                      <a:r>
                        <a:rPr lang="ru-RU" dirty="0">
                          <a:effectLst/>
                        </a:rPr>
                        <a:t>10,8</a:t>
                      </a:r>
                    </a:p>
                  </a:txBody>
                  <a:tcPr/>
                </a:tc>
                <a:tc>
                  <a:txBody>
                    <a:bodyPr/>
                    <a:lstStyle/>
                    <a:p>
                      <a:pPr algn="ctr"/>
                      <a:r>
                        <a:rPr lang="ru-RU" dirty="0">
                          <a:effectLst/>
                        </a:rPr>
                        <a:t>9,7</a:t>
                      </a:r>
                    </a:p>
                  </a:txBody>
                  <a:tcPr/>
                </a:tc>
                <a:tc>
                  <a:txBody>
                    <a:bodyPr/>
                    <a:lstStyle/>
                    <a:p>
                      <a:pPr algn="ctr"/>
                      <a:r>
                        <a:rPr lang="ru-RU" dirty="0">
                          <a:effectLst/>
                        </a:rPr>
                        <a:t>8,7</a:t>
                      </a:r>
                    </a:p>
                  </a:txBody>
                  <a:tcPr/>
                </a:tc>
                <a:extLst>
                  <a:ext uri="{0D108BD9-81ED-4DB2-BD59-A6C34878D82A}">
                    <a16:rowId xmlns:a16="http://schemas.microsoft.com/office/drawing/2014/main" val="3273053465"/>
                  </a:ext>
                </a:extLst>
              </a:tr>
              <a:tr h="1731075">
                <a:tc>
                  <a:txBody>
                    <a:bodyPr/>
                    <a:lstStyle/>
                    <a:p>
                      <a:pPr algn="l"/>
                      <a:r>
                        <a:rPr lang="ru-RU" sz="1600" dirty="0">
                          <a:effectLst/>
                          <a:latin typeface="Times New Roman" panose="02020603050405020304" pitchFamily="18" charset="0"/>
                          <a:cs typeface="Times New Roman" panose="02020603050405020304" pitchFamily="18" charset="0"/>
                        </a:rPr>
                        <a:t>Объем расходов на предоставление мер социальной поддержки малообеспеченным и льготным категориям граждан, млн руб.</a:t>
                      </a:r>
                    </a:p>
                  </a:txBody>
                  <a:tcPr/>
                </a:tc>
                <a:tc>
                  <a:txBody>
                    <a:bodyPr/>
                    <a:lstStyle/>
                    <a:p>
                      <a:pPr algn="ctr"/>
                      <a:r>
                        <a:rPr lang="ru-RU" dirty="0">
                          <a:effectLst/>
                        </a:rPr>
                        <a:t>14 524,4</a:t>
                      </a:r>
                    </a:p>
                  </a:txBody>
                  <a:tcPr/>
                </a:tc>
                <a:tc>
                  <a:txBody>
                    <a:bodyPr/>
                    <a:lstStyle/>
                    <a:p>
                      <a:pPr algn="ctr"/>
                      <a:r>
                        <a:rPr lang="ru-RU" dirty="0">
                          <a:effectLst/>
                        </a:rPr>
                        <a:t>14 889,7</a:t>
                      </a:r>
                    </a:p>
                  </a:txBody>
                  <a:tcPr/>
                </a:tc>
                <a:tc>
                  <a:txBody>
                    <a:bodyPr/>
                    <a:lstStyle/>
                    <a:p>
                      <a:pPr algn="ctr"/>
                      <a:r>
                        <a:rPr lang="ru-RU" dirty="0">
                          <a:effectLst/>
                        </a:rPr>
                        <a:t>15 284,2</a:t>
                      </a:r>
                    </a:p>
                  </a:txBody>
                  <a:tcPr/>
                </a:tc>
                <a:extLst>
                  <a:ext uri="{0D108BD9-81ED-4DB2-BD59-A6C34878D82A}">
                    <a16:rowId xmlns:a16="http://schemas.microsoft.com/office/drawing/2014/main" val="2615057090"/>
                  </a:ext>
                </a:extLst>
              </a:tr>
            </a:tbl>
          </a:graphicData>
        </a:graphic>
      </p:graphicFrame>
    </p:spTree>
    <p:extLst>
      <p:ext uri="{BB962C8B-B14F-4D97-AF65-F5344CB8AC3E}">
        <p14:creationId xmlns:p14="http://schemas.microsoft.com/office/powerpoint/2010/main" val="10892349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9C75810-2B40-4330-B9BC-60EEFBB7393A}"/>
              </a:ext>
            </a:extLst>
          </p:cNvPr>
          <p:cNvSpPr>
            <a:spLocks noGrp="1"/>
          </p:cNvSpPr>
          <p:nvPr>
            <p:ph type="title"/>
          </p:nvPr>
        </p:nvSpPr>
        <p:spPr/>
        <p:txBody>
          <a:bodyPr>
            <a:normAutofit/>
          </a:bodyPr>
          <a:lstStyle/>
          <a:p>
            <a:r>
              <a:rPr lang="ru-RU" sz="2800" dirty="0">
                <a:effectLst/>
                <a:latin typeface="Times New Roman" panose="02020603050405020304" pitchFamily="18" charset="0"/>
                <a:ea typeface="Calibri" panose="020F0502020204030204" pitchFamily="34" charset="0"/>
                <a:cs typeface="Times New Roman" panose="02020603050405020304" pitchFamily="18" charset="0"/>
              </a:rPr>
              <a:t>Статистические данные по ростовской области </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(данные росстата</a:t>
            </a:r>
            <a:r>
              <a:rPr lang="ru-RU" sz="2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2800" dirty="0"/>
          </a:p>
        </p:txBody>
      </p:sp>
      <p:graphicFrame>
        <p:nvGraphicFramePr>
          <p:cNvPr id="4" name="Таблица 4">
            <a:extLst>
              <a:ext uri="{FF2B5EF4-FFF2-40B4-BE49-F238E27FC236}">
                <a16:creationId xmlns:a16="http://schemas.microsoft.com/office/drawing/2014/main" id="{8CB66EAA-E506-4CF3-BE95-28E84FC2A5AF}"/>
              </a:ext>
            </a:extLst>
          </p:cNvPr>
          <p:cNvGraphicFramePr>
            <a:graphicFrameLocks noGrp="1"/>
          </p:cNvGraphicFramePr>
          <p:nvPr>
            <p:ph idx="1"/>
            <p:extLst>
              <p:ext uri="{D42A27DB-BD31-4B8C-83A1-F6EECF244321}">
                <p14:modId xmlns:p14="http://schemas.microsoft.com/office/powerpoint/2010/main" val="2993979968"/>
              </p:ext>
            </p:extLst>
          </p:nvPr>
        </p:nvGraphicFramePr>
        <p:xfrm>
          <a:off x="604911" y="1935921"/>
          <a:ext cx="11155679" cy="4061225"/>
        </p:xfrm>
        <a:graphic>
          <a:graphicData uri="http://schemas.openxmlformats.org/drawingml/2006/table">
            <a:tbl>
              <a:tblPr firstRow="1" bandRow="1">
                <a:tableStyleId>{5C22544A-7EE6-4342-B048-85BDC9FD1C3A}</a:tableStyleId>
              </a:tblPr>
              <a:tblGrid>
                <a:gridCol w="5517289">
                  <a:extLst>
                    <a:ext uri="{9D8B030D-6E8A-4147-A177-3AD203B41FA5}">
                      <a16:colId xmlns:a16="http://schemas.microsoft.com/office/drawing/2014/main" val="1154117720"/>
                    </a:ext>
                  </a:extLst>
                </a:gridCol>
                <a:gridCol w="5638390">
                  <a:extLst>
                    <a:ext uri="{9D8B030D-6E8A-4147-A177-3AD203B41FA5}">
                      <a16:colId xmlns:a16="http://schemas.microsoft.com/office/drawing/2014/main" val="3282444660"/>
                    </a:ext>
                  </a:extLst>
                </a:gridCol>
              </a:tblGrid>
              <a:tr h="556213">
                <a:tc gridSpan="2">
                  <a:txBody>
                    <a:bodyPr/>
                    <a:lstStyle/>
                    <a:p>
                      <a:pPr algn="ctr"/>
                      <a:r>
                        <a:rPr lang="ru-RU" sz="1800" b="1" kern="1200" dirty="0">
                          <a:solidFill>
                            <a:schemeClr val="bg1"/>
                          </a:solidFill>
                          <a:effectLst/>
                          <a:latin typeface="Times New Roman" panose="02020603050405020304" pitchFamily="18" charset="0"/>
                          <a:ea typeface="+mn-ea"/>
                          <a:cs typeface="Times New Roman" panose="02020603050405020304" pitchFamily="18" charset="0"/>
                        </a:rPr>
                        <a:t>Реальные располагаемые денежные доходы населения в % к предыдущему году </a:t>
                      </a:r>
                      <a:endParaRPr lang="ru-RU" sz="1800" dirty="0"/>
                    </a:p>
                  </a:txBody>
                  <a:tcPr>
                    <a:solidFill>
                      <a:schemeClr val="tx2"/>
                    </a:solidFill>
                  </a:tcPr>
                </a:tc>
                <a:tc hMerge="1">
                  <a:txBody>
                    <a:bodyPr/>
                    <a:lstStyle/>
                    <a:p>
                      <a:endParaRPr lang="ru-RU" dirty="0"/>
                    </a:p>
                  </a:txBody>
                  <a:tcPr/>
                </a:tc>
                <a:extLst>
                  <a:ext uri="{0D108BD9-81ED-4DB2-BD59-A6C34878D82A}">
                    <a16:rowId xmlns:a16="http://schemas.microsoft.com/office/drawing/2014/main" val="2900717131"/>
                  </a:ext>
                </a:extLst>
              </a:tr>
              <a:tr h="584586">
                <a:tc>
                  <a:txBody>
                    <a:bodyPr/>
                    <a:lstStyle/>
                    <a:p>
                      <a:r>
                        <a:rPr lang="ru-RU" sz="1800" kern="1200" dirty="0">
                          <a:solidFill>
                            <a:schemeClr val="dk1"/>
                          </a:solidFill>
                          <a:effectLst/>
                          <a:latin typeface="+mn-lt"/>
                          <a:ea typeface="+mn-ea"/>
                          <a:cs typeface="+mn-cs"/>
                        </a:rPr>
                        <a:t>2016 </a:t>
                      </a:r>
                    </a:p>
                    <a:p>
                      <a:endParaRPr lang="ru-RU" dirty="0"/>
                    </a:p>
                  </a:txBody>
                  <a:tcPr/>
                </a:tc>
                <a:tc>
                  <a:txBody>
                    <a:bodyPr/>
                    <a:lstStyle/>
                    <a:p>
                      <a:r>
                        <a:rPr lang="ru-RU" sz="1800" kern="1200" dirty="0">
                          <a:solidFill>
                            <a:schemeClr val="dk1"/>
                          </a:solidFill>
                          <a:effectLst/>
                          <a:latin typeface="+mn-lt"/>
                          <a:ea typeface="+mn-ea"/>
                          <a:cs typeface="+mn-cs"/>
                        </a:rPr>
                        <a:t>96,8 </a:t>
                      </a:r>
                      <a:endParaRPr lang="ru-RU" dirty="0"/>
                    </a:p>
                  </a:txBody>
                  <a:tcPr/>
                </a:tc>
                <a:extLst>
                  <a:ext uri="{0D108BD9-81ED-4DB2-BD59-A6C34878D82A}">
                    <a16:rowId xmlns:a16="http://schemas.microsoft.com/office/drawing/2014/main" val="4130093873"/>
                  </a:ext>
                </a:extLst>
              </a:tr>
              <a:tr h="556213">
                <a:tc>
                  <a:txBody>
                    <a:bodyPr/>
                    <a:lstStyle/>
                    <a:p>
                      <a:r>
                        <a:rPr lang="ru-RU" sz="1800" kern="1200" dirty="0">
                          <a:solidFill>
                            <a:schemeClr val="dk1"/>
                          </a:solidFill>
                          <a:effectLst/>
                          <a:latin typeface="+mn-lt"/>
                          <a:ea typeface="+mn-ea"/>
                          <a:cs typeface="+mn-cs"/>
                        </a:rPr>
                        <a:t>2017</a:t>
                      </a:r>
                      <a:endParaRPr lang="ru-RU" dirty="0"/>
                    </a:p>
                  </a:txBody>
                  <a:tcPr/>
                </a:tc>
                <a:tc>
                  <a:txBody>
                    <a:bodyPr/>
                    <a:lstStyle/>
                    <a:p>
                      <a:r>
                        <a:rPr lang="ru-RU" sz="1800" kern="1200" dirty="0">
                          <a:solidFill>
                            <a:schemeClr val="dk1"/>
                          </a:solidFill>
                          <a:effectLst/>
                          <a:latin typeface="+mn-lt"/>
                          <a:ea typeface="+mn-ea"/>
                          <a:cs typeface="+mn-cs"/>
                        </a:rPr>
                        <a:t>100,1</a:t>
                      </a:r>
                      <a:endParaRPr lang="ru-RU" dirty="0"/>
                    </a:p>
                  </a:txBody>
                  <a:tcPr/>
                </a:tc>
                <a:extLst>
                  <a:ext uri="{0D108BD9-81ED-4DB2-BD59-A6C34878D82A}">
                    <a16:rowId xmlns:a16="http://schemas.microsoft.com/office/drawing/2014/main" val="1403167919"/>
                  </a:ext>
                </a:extLst>
              </a:tr>
              <a:tr h="556213">
                <a:tc>
                  <a:txBody>
                    <a:bodyPr/>
                    <a:lstStyle/>
                    <a:p>
                      <a:r>
                        <a:rPr lang="ru-RU" sz="1800" kern="1200" dirty="0">
                          <a:solidFill>
                            <a:schemeClr val="dk1"/>
                          </a:solidFill>
                          <a:effectLst/>
                          <a:latin typeface="+mn-lt"/>
                          <a:ea typeface="+mn-ea"/>
                          <a:cs typeface="+mn-cs"/>
                        </a:rPr>
                        <a:t>2018</a:t>
                      </a:r>
                      <a:endParaRPr lang="ru-RU" dirty="0"/>
                    </a:p>
                  </a:txBody>
                  <a:tcPr/>
                </a:tc>
                <a:tc>
                  <a:txBody>
                    <a:bodyPr/>
                    <a:lstStyle/>
                    <a:p>
                      <a:r>
                        <a:rPr lang="ru-RU" sz="1800" kern="1200" dirty="0">
                          <a:solidFill>
                            <a:schemeClr val="dk1"/>
                          </a:solidFill>
                          <a:effectLst/>
                          <a:latin typeface="+mn-lt"/>
                          <a:ea typeface="+mn-ea"/>
                          <a:cs typeface="+mn-cs"/>
                        </a:rPr>
                        <a:t>101,7</a:t>
                      </a:r>
                      <a:endParaRPr lang="ru-RU" dirty="0"/>
                    </a:p>
                  </a:txBody>
                  <a:tcPr/>
                </a:tc>
                <a:extLst>
                  <a:ext uri="{0D108BD9-81ED-4DB2-BD59-A6C34878D82A}">
                    <a16:rowId xmlns:a16="http://schemas.microsoft.com/office/drawing/2014/main" val="89784799"/>
                  </a:ext>
                </a:extLst>
              </a:tr>
              <a:tr h="556213">
                <a:tc>
                  <a:txBody>
                    <a:bodyPr/>
                    <a:lstStyle/>
                    <a:p>
                      <a:r>
                        <a:rPr lang="ru-RU" sz="1800" kern="1200" dirty="0">
                          <a:solidFill>
                            <a:schemeClr val="dk1"/>
                          </a:solidFill>
                          <a:effectLst/>
                          <a:latin typeface="+mn-lt"/>
                          <a:ea typeface="+mn-ea"/>
                          <a:cs typeface="+mn-cs"/>
                        </a:rPr>
                        <a:t>2019</a:t>
                      </a:r>
                      <a:endParaRPr lang="ru-RU" dirty="0"/>
                    </a:p>
                  </a:txBody>
                  <a:tcPr/>
                </a:tc>
                <a:tc>
                  <a:txBody>
                    <a:bodyPr/>
                    <a:lstStyle/>
                    <a:p>
                      <a:r>
                        <a:rPr lang="ru-RU" sz="1800" kern="1200" dirty="0">
                          <a:solidFill>
                            <a:schemeClr val="dk1"/>
                          </a:solidFill>
                          <a:effectLst/>
                          <a:latin typeface="+mn-lt"/>
                          <a:ea typeface="+mn-ea"/>
                          <a:cs typeface="+mn-cs"/>
                        </a:rPr>
                        <a:t>100,4</a:t>
                      </a:r>
                      <a:endParaRPr lang="ru-RU" dirty="0"/>
                    </a:p>
                  </a:txBody>
                  <a:tcPr/>
                </a:tc>
                <a:extLst>
                  <a:ext uri="{0D108BD9-81ED-4DB2-BD59-A6C34878D82A}">
                    <a16:rowId xmlns:a16="http://schemas.microsoft.com/office/drawing/2014/main" val="1393174871"/>
                  </a:ext>
                </a:extLst>
              </a:tr>
              <a:tr h="58458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kern="1200" dirty="0">
                          <a:solidFill>
                            <a:schemeClr val="dk1"/>
                          </a:solidFill>
                          <a:effectLst/>
                          <a:latin typeface="+mn-lt"/>
                          <a:ea typeface="+mn-ea"/>
                          <a:cs typeface="+mn-cs"/>
                        </a:rPr>
                        <a:t>2020</a:t>
                      </a:r>
                    </a:p>
                    <a:p>
                      <a:endParaRPr lang="ru-RU" dirty="0"/>
                    </a:p>
                  </a:txBody>
                  <a:tcPr/>
                </a:tc>
                <a:tc>
                  <a:txBody>
                    <a:bodyPr/>
                    <a:lstStyle/>
                    <a:p>
                      <a:r>
                        <a:rPr lang="ru-RU" sz="1800" kern="1200" dirty="0">
                          <a:solidFill>
                            <a:schemeClr val="dk1"/>
                          </a:solidFill>
                          <a:effectLst/>
                          <a:latin typeface="+mn-lt"/>
                          <a:ea typeface="+mn-ea"/>
                          <a:cs typeface="+mn-cs"/>
                        </a:rPr>
                        <a:t>99,1</a:t>
                      </a:r>
                      <a:endParaRPr lang="ru-RU" dirty="0"/>
                    </a:p>
                  </a:txBody>
                  <a:tcPr/>
                </a:tc>
                <a:extLst>
                  <a:ext uri="{0D108BD9-81ED-4DB2-BD59-A6C34878D82A}">
                    <a16:rowId xmlns:a16="http://schemas.microsoft.com/office/drawing/2014/main" val="2793046675"/>
                  </a:ext>
                </a:extLst>
              </a:tr>
              <a:tr h="556213">
                <a:tc gridSpan="2">
                  <a:txBody>
                    <a:bodyPr/>
                    <a:lstStyle/>
                    <a:p>
                      <a:r>
                        <a:rPr lang="ru-RU" sz="1800" b="1" kern="1200" dirty="0">
                          <a:solidFill>
                            <a:schemeClr val="dk1"/>
                          </a:solidFill>
                          <a:effectLst/>
                          <a:latin typeface="+mn-lt"/>
                          <a:ea typeface="+mn-ea"/>
                          <a:cs typeface="+mn-cs"/>
                        </a:rPr>
                        <a:t>Среднемесячная номинальная начисленная заработная плата</a:t>
                      </a:r>
                      <a:r>
                        <a:rPr lang="ru-RU" sz="1800" kern="1200" dirty="0">
                          <a:solidFill>
                            <a:schemeClr val="dk1"/>
                          </a:solidFill>
                          <a:effectLst/>
                          <a:latin typeface="+mn-lt"/>
                          <a:ea typeface="+mn-ea"/>
                          <a:cs typeface="+mn-cs"/>
                        </a:rPr>
                        <a:t> </a:t>
                      </a:r>
                      <a:r>
                        <a:rPr lang="ru-RU" sz="1800" kern="1200" dirty="0">
                          <a:solidFill>
                            <a:srgbClr val="FF0000"/>
                          </a:solidFill>
                          <a:effectLst/>
                          <a:latin typeface="+mn-lt"/>
                          <a:ea typeface="+mn-ea"/>
                          <a:cs typeface="+mn-cs"/>
                        </a:rPr>
                        <a:t>в январе 2022 года </a:t>
                      </a:r>
                      <a:r>
                        <a:rPr lang="ru-RU" sz="1800" kern="1200" dirty="0">
                          <a:solidFill>
                            <a:schemeClr val="dk1"/>
                          </a:solidFill>
                          <a:effectLst/>
                          <a:latin typeface="+mn-lt"/>
                          <a:ea typeface="+mn-ea"/>
                          <a:cs typeface="+mn-cs"/>
                        </a:rPr>
                        <a:t>39079,4 рублей</a:t>
                      </a:r>
                      <a:endParaRPr lang="ru-RU" dirty="0"/>
                    </a:p>
                  </a:txBody>
                  <a:tcPr/>
                </a:tc>
                <a:tc hMerge="1">
                  <a:txBody>
                    <a:bodyPr/>
                    <a:lstStyle/>
                    <a:p>
                      <a:endParaRPr lang="ru-RU" dirty="0"/>
                    </a:p>
                  </a:txBody>
                  <a:tcPr/>
                </a:tc>
                <a:extLst>
                  <a:ext uri="{0D108BD9-81ED-4DB2-BD59-A6C34878D82A}">
                    <a16:rowId xmlns:a16="http://schemas.microsoft.com/office/drawing/2014/main" val="1754170042"/>
                  </a:ext>
                </a:extLst>
              </a:tr>
            </a:tbl>
          </a:graphicData>
        </a:graphic>
      </p:graphicFrame>
    </p:spTree>
    <p:extLst>
      <p:ext uri="{BB962C8B-B14F-4D97-AF65-F5344CB8AC3E}">
        <p14:creationId xmlns:p14="http://schemas.microsoft.com/office/powerpoint/2010/main" val="388583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0CC9FDC-EB46-4B83-A7A1-1798956E9C17}"/>
              </a:ext>
            </a:extLst>
          </p:cNvPr>
          <p:cNvSpPr>
            <a:spLocks noGrp="1"/>
          </p:cNvSpPr>
          <p:nvPr>
            <p:ph type="title"/>
          </p:nvPr>
        </p:nvSpPr>
        <p:spPr>
          <a:xfrm>
            <a:off x="913795" y="609600"/>
            <a:ext cx="10353761" cy="881575"/>
          </a:xfrm>
        </p:spPr>
        <p:txBody>
          <a:bodyPr>
            <a:normAutofit/>
          </a:bodyPr>
          <a:lstStyle/>
          <a:p>
            <a:r>
              <a:rPr lang="ru-RU" dirty="0">
                <a:latin typeface="Times New Roman" panose="02020603050405020304" pitchFamily="18" charset="0"/>
                <a:cs typeface="Times New Roman" panose="02020603050405020304" pitchFamily="18" charset="0"/>
              </a:rPr>
              <a:t>Мрот, прожиточный минимум в рФ и ро</a:t>
            </a:r>
          </a:p>
        </p:txBody>
      </p:sp>
      <p:graphicFrame>
        <p:nvGraphicFramePr>
          <p:cNvPr id="4" name="Объект 3">
            <a:extLst>
              <a:ext uri="{FF2B5EF4-FFF2-40B4-BE49-F238E27FC236}">
                <a16:creationId xmlns:a16="http://schemas.microsoft.com/office/drawing/2014/main" id="{CEFA4667-D7FF-4D74-BD04-B31C724244E3}"/>
              </a:ext>
            </a:extLst>
          </p:cNvPr>
          <p:cNvGraphicFramePr>
            <a:graphicFrameLocks noGrp="1"/>
          </p:cNvGraphicFramePr>
          <p:nvPr>
            <p:ph idx="1"/>
            <p:extLst>
              <p:ext uri="{D42A27DB-BD31-4B8C-83A1-F6EECF244321}">
                <p14:modId xmlns:p14="http://schemas.microsoft.com/office/powerpoint/2010/main" val="1888510886"/>
              </p:ext>
            </p:extLst>
          </p:nvPr>
        </p:nvGraphicFramePr>
        <p:xfrm>
          <a:off x="374575" y="1772528"/>
          <a:ext cx="5716099" cy="1543321"/>
        </p:xfrm>
        <a:graphic>
          <a:graphicData uri="http://schemas.openxmlformats.org/drawingml/2006/table">
            <a:tbl>
              <a:tblPr firstRow="1" firstCol="1" bandRow="1">
                <a:tableStyleId>{5C22544A-7EE6-4342-B048-85BDC9FD1C3A}</a:tableStyleId>
              </a:tblPr>
              <a:tblGrid>
                <a:gridCol w="1916931">
                  <a:extLst>
                    <a:ext uri="{9D8B030D-6E8A-4147-A177-3AD203B41FA5}">
                      <a16:colId xmlns:a16="http://schemas.microsoft.com/office/drawing/2014/main" val="3726645456"/>
                    </a:ext>
                  </a:extLst>
                </a:gridCol>
                <a:gridCol w="1899584">
                  <a:extLst>
                    <a:ext uri="{9D8B030D-6E8A-4147-A177-3AD203B41FA5}">
                      <a16:colId xmlns:a16="http://schemas.microsoft.com/office/drawing/2014/main" val="960672225"/>
                    </a:ext>
                  </a:extLst>
                </a:gridCol>
                <a:gridCol w="1899584">
                  <a:extLst>
                    <a:ext uri="{9D8B030D-6E8A-4147-A177-3AD203B41FA5}">
                      <a16:colId xmlns:a16="http://schemas.microsoft.com/office/drawing/2014/main" val="2969095573"/>
                    </a:ext>
                  </a:extLst>
                </a:gridCol>
              </a:tblGrid>
              <a:tr h="1076316">
                <a:tc>
                  <a:txBody>
                    <a:bodyPr/>
                    <a:lstStyle/>
                    <a:p>
                      <a:pPr algn="ctr">
                        <a:lnSpc>
                          <a:spcPct val="107000"/>
                        </a:lnSpc>
                        <a:spcAft>
                          <a:spcPts val="500"/>
                        </a:spcAft>
                      </a:pPr>
                      <a:r>
                        <a:rPr lang="ru-RU" sz="1200" dirty="0">
                          <a:solidFill>
                            <a:schemeClr val="bg1"/>
                          </a:solidFill>
                          <a:effectLst/>
                        </a:rPr>
                        <a:t>Срок, с которого установлен минимальный размер оплаты труда </a:t>
                      </a:r>
                      <a:endParaRPr lang="ru-RU" sz="1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algn="ctr">
                        <a:lnSpc>
                          <a:spcPct val="107000"/>
                        </a:lnSpc>
                        <a:spcAft>
                          <a:spcPts val="800"/>
                        </a:spcAft>
                      </a:pPr>
                      <a:r>
                        <a:rPr lang="ru-RU" sz="1200" dirty="0">
                          <a:solidFill>
                            <a:schemeClr val="bg1"/>
                          </a:solidFill>
                          <a:effectLst/>
                        </a:rPr>
                        <a:t>Сумма минимального размера оплаты труда (руб., в месяц) </a:t>
                      </a:r>
                      <a:endParaRPr lang="ru-RU" sz="1400" dirty="0">
                        <a:solidFill>
                          <a:schemeClr val="bg1"/>
                        </a:solidFill>
                        <a:effectLst/>
                      </a:endParaRPr>
                    </a:p>
                    <a:p>
                      <a:pPr algn="ctr">
                        <a:lnSpc>
                          <a:spcPct val="107000"/>
                        </a:lnSpc>
                        <a:spcAft>
                          <a:spcPts val="500"/>
                        </a:spcAft>
                      </a:pPr>
                      <a:r>
                        <a:rPr lang="ru-RU" sz="1200" dirty="0">
                          <a:solidFill>
                            <a:schemeClr val="bg1"/>
                          </a:solidFill>
                          <a:effectLst/>
                        </a:rPr>
                        <a:t> </a:t>
                      </a:r>
                      <a:endParaRPr lang="ru-RU" sz="1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algn="ctr">
                        <a:lnSpc>
                          <a:spcPct val="107000"/>
                        </a:lnSpc>
                        <a:spcAft>
                          <a:spcPts val="500"/>
                        </a:spcAft>
                      </a:pPr>
                      <a:r>
                        <a:rPr lang="ru-RU" sz="1200" dirty="0">
                          <a:solidFill>
                            <a:schemeClr val="bg1"/>
                          </a:solidFill>
                          <a:effectLst/>
                        </a:rPr>
                        <a:t>Основание </a:t>
                      </a:r>
                      <a:endParaRPr lang="ru-RU" sz="1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bg2">
                        <a:lumMod val="40000"/>
                        <a:lumOff val="60000"/>
                      </a:schemeClr>
                    </a:solidFill>
                  </a:tcPr>
                </a:tc>
                <a:extLst>
                  <a:ext uri="{0D108BD9-81ED-4DB2-BD59-A6C34878D82A}">
                    <a16:rowId xmlns:a16="http://schemas.microsoft.com/office/drawing/2014/main" val="942946775"/>
                  </a:ext>
                </a:extLst>
              </a:tr>
              <a:tr h="467005">
                <a:tc>
                  <a:txBody>
                    <a:bodyPr/>
                    <a:lstStyle/>
                    <a:p>
                      <a:pPr>
                        <a:lnSpc>
                          <a:spcPct val="107000"/>
                        </a:lnSpc>
                        <a:spcAft>
                          <a:spcPts val="500"/>
                        </a:spcAft>
                      </a:pPr>
                      <a:r>
                        <a:rPr lang="ru-RU" sz="1200" dirty="0">
                          <a:effectLst/>
                        </a:rPr>
                        <a:t>с </a:t>
                      </a:r>
                      <a:r>
                        <a:rPr lang="ru-RU" sz="1200" dirty="0">
                          <a:solidFill>
                            <a:schemeClr val="bg1"/>
                          </a:solidFill>
                          <a:effectLst/>
                        </a:rPr>
                        <a:t>1 января 2022 г. </a:t>
                      </a:r>
                      <a:endParaRPr lang="ru-RU" sz="1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tx1"/>
                    </a:solidFill>
                  </a:tcPr>
                </a:tc>
                <a:tc>
                  <a:txBody>
                    <a:bodyPr/>
                    <a:lstStyle/>
                    <a:p>
                      <a:pPr algn="ctr">
                        <a:lnSpc>
                          <a:spcPct val="107000"/>
                        </a:lnSpc>
                        <a:spcAft>
                          <a:spcPts val="500"/>
                        </a:spcAft>
                      </a:pPr>
                      <a:r>
                        <a:rPr lang="ru-RU" sz="1600" b="1" dirty="0">
                          <a:effectLst/>
                        </a:rPr>
                        <a:t>13 890 </a:t>
                      </a:r>
                      <a:endParaRPr lang="ru-RU"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tx1"/>
                    </a:solidFill>
                  </a:tcPr>
                </a:tc>
                <a:tc>
                  <a:txBody>
                    <a:bodyPr/>
                    <a:lstStyle/>
                    <a:p>
                      <a:pPr>
                        <a:lnSpc>
                          <a:spcPct val="107000"/>
                        </a:lnSpc>
                        <a:spcAft>
                          <a:spcPts val="500"/>
                        </a:spcAft>
                      </a:pPr>
                      <a:r>
                        <a:rPr lang="ru-RU" sz="1200" dirty="0">
                          <a:effectLst/>
                        </a:rPr>
                        <a:t>ФЗ от 06.12.2021 N 406-ФЗ </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tx1"/>
                    </a:solidFill>
                  </a:tcPr>
                </a:tc>
                <a:extLst>
                  <a:ext uri="{0D108BD9-81ED-4DB2-BD59-A6C34878D82A}">
                    <a16:rowId xmlns:a16="http://schemas.microsoft.com/office/drawing/2014/main" val="1584585032"/>
                  </a:ext>
                </a:extLst>
              </a:tr>
            </a:tbl>
          </a:graphicData>
        </a:graphic>
      </p:graphicFrame>
      <p:graphicFrame>
        <p:nvGraphicFramePr>
          <p:cNvPr id="5" name="Таблица 4">
            <a:extLst>
              <a:ext uri="{FF2B5EF4-FFF2-40B4-BE49-F238E27FC236}">
                <a16:creationId xmlns:a16="http://schemas.microsoft.com/office/drawing/2014/main" id="{FD27788A-23FF-4D15-B857-941BEEE8B0AC}"/>
              </a:ext>
            </a:extLst>
          </p:cNvPr>
          <p:cNvGraphicFramePr>
            <a:graphicFrameLocks noGrp="1"/>
          </p:cNvGraphicFramePr>
          <p:nvPr>
            <p:extLst>
              <p:ext uri="{D42A27DB-BD31-4B8C-83A1-F6EECF244321}">
                <p14:modId xmlns:p14="http://schemas.microsoft.com/office/powerpoint/2010/main" val="222012704"/>
              </p:ext>
            </p:extLst>
          </p:nvPr>
        </p:nvGraphicFramePr>
        <p:xfrm>
          <a:off x="374575" y="3868615"/>
          <a:ext cx="5716099" cy="2788011"/>
        </p:xfrm>
        <a:graphic>
          <a:graphicData uri="http://schemas.openxmlformats.org/drawingml/2006/table">
            <a:tbl>
              <a:tblPr firstRow="1" firstCol="1" bandRow="1">
                <a:tableStyleId>{5C22544A-7EE6-4342-B048-85BDC9FD1C3A}</a:tableStyleId>
              </a:tblPr>
              <a:tblGrid>
                <a:gridCol w="858715">
                  <a:extLst>
                    <a:ext uri="{9D8B030D-6E8A-4147-A177-3AD203B41FA5}">
                      <a16:colId xmlns:a16="http://schemas.microsoft.com/office/drawing/2014/main" val="2373898526"/>
                    </a:ext>
                  </a:extLst>
                </a:gridCol>
                <a:gridCol w="858715">
                  <a:extLst>
                    <a:ext uri="{9D8B030D-6E8A-4147-A177-3AD203B41FA5}">
                      <a16:colId xmlns:a16="http://schemas.microsoft.com/office/drawing/2014/main" val="1254768775"/>
                    </a:ext>
                  </a:extLst>
                </a:gridCol>
                <a:gridCol w="858715">
                  <a:extLst>
                    <a:ext uri="{9D8B030D-6E8A-4147-A177-3AD203B41FA5}">
                      <a16:colId xmlns:a16="http://schemas.microsoft.com/office/drawing/2014/main" val="3353078628"/>
                    </a:ext>
                  </a:extLst>
                </a:gridCol>
                <a:gridCol w="858715">
                  <a:extLst>
                    <a:ext uri="{9D8B030D-6E8A-4147-A177-3AD203B41FA5}">
                      <a16:colId xmlns:a16="http://schemas.microsoft.com/office/drawing/2014/main" val="103399646"/>
                    </a:ext>
                  </a:extLst>
                </a:gridCol>
                <a:gridCol w="858715">
                  <a:extLst>
                    <a:ext uri="{9D8B030D-6E8A-4147-A177-3AD203B41FA5}">
                      <a16:colId xmlns:a16="http://schemas.microsoft.com/office/drawing/2014/main" val="575862041"/>
                    </a:ext>
                  </a:extLst>
                </a:gridCol>
                <a:gridCol w="1422524">
                  <a:extLst>
                    <a:ext uri="{9D8B030D-6E8A-4147-A177-3AD203B41FA5}">
                      <a16:colId xmlns:a16="http://schemas.microsoft.com/office/drawing/2014/main" val="3922949324"/>
                    </a:ext>
                  </a:extLst>
                </a:gridCol>
              </a:tblGrid>
              <a:tr h="266790">
                <a:tc rowSpan="2">
                  <a:txBody>
                    <a:bodyPr/>
                    <a:lstStyle/>
                    <a:p>
                      <a:pPr algn="ctr">
                        <a:lnSpc>
                          <a:spcPct val="107000"/>
                        </a:lnSpc>
                        <a:spcAft>
                          <a:spcPts val="500"/>
                        </a:spcAft>
                      </a:pPr>
                      <a:r>
                        <a:rPr lang="ru-RU" sz="900" dirty="0">
                          <a:solidFill>
                            <a:schemeClr val="bg1"/>
                          </a:solidFill>
                          <a:effectLst/>
                        </a:rPr>
                        <a:t>Период, за который исчислена величина прожиточного минимума в целом по Российской Федерации </a:t>
                      </a:r>
                      <a:endParaRPr lang="ru-RU" sz="1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tx2">
                        <a:lumMod val="90000"/>
                      </a:schemeClr>
                    </a:solidFill>
                  </a:tcPr>
                </a:tc>
                <a:tc gridSpan="4">
                  <a:txBody>
                    <a:bodyPr/>
                    <a:lstStyle/>
                    <a:p>
                      <a:pPr algn="ctr">
                        <a:lnSpc>
                          <a:spcPct val="107000"/>
                        </a:lnSpc>
                        <a:spcAft>
                          <a:spcPts val="500"/>
                        </a:spcAft>
                      </a:pPr>
                      <a:r>
                        <a:rPr lang="ru-RU" sz="900" dirty="0">
                          <a:solidFill>
                            <a:schemeClr val="bg1"/>
                          </a:solidFill>
                          <a:effectLst/>
                        </a:rPr>
                        <a:t>Величина прожиточного минимума в целом по Российской Федерации (в руб.)</a:t>
                      </a:r>
                      <a:r>
                        <a:rPr lang="ru-RU" sz="900" dirty="0">
                          <a:effectLst/>
                        </a:rPr>
                        <a:t> </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tx2">
                        <a:lumMod val="90000"/>
                      </a:schemeClr>
                    </a:solidFill>
                  </a:tcPr>
                </a:tc>
                <a:tc hMerge="1">
                  <a:txBody>
                    <a:bodyPr/>
                    <a:lstStyle/>
                    <a:p>
                      <a:endParaRPr lang="ru-RU"/>
                    </a:p>
                  </a:txBody>
                  <a:tcPr/>
                </a:tc>
                <a:tc hMerge="1">
                  <a:txBody>
                    <a:bodyPr/>
                    <a:lstStyle/>
                    <a:p>
                      <a:endParaRPr lang="ru-RU"/>
                    </a:p>
                  </a:txBody>
                  <a:tcPr/>
                </a:tc>
                <a:tc hMerge="1">
                  <a:txBody>
                    <a:bodyPr/>
                    <a:lstStyle/>
                    <a:p>
                      <a:endParaRPr lang="ru-RU"/>
                    </a:p>
                  </a:txBody>
                  <a:tcPr/>
                </a:tc>
                <a:tc rowSpan="2">
                  <a:txBody>
                    <a:bodyPr/>
                    <a:lstStyle/>
                    <a:p>
                      <a:pPr algn="ctr">
                        <a:lnSpc>
                          <a:spcPct val="107000"/>
                        </a:lnSpc>
                        <a:spcAft>
                          <a:spcPts val="500"/>
                        </a:spcAft>
                      </a:pPr>
                      <a:r>
                        <a:rPr lang="ru-RU" sz="900" dirty="0">
                          <a:solidFill>
                            <a:schemeClr val="bg1"/>
                          </a:solidFill>
                          <a:effectLst/>
                        </a:rPr>
                        <a:t>Нормативный акт</a:t>
                      </a:r>
                      <a:r>
                        <a:rPr lang="ru-RU" sz="900" dirty="0">
                          <a:effectLst/>
                        </a:rPr>
                        <a:t>, </a:t>
                      </a:r>
                      <a:r>
                        <a:rPr lang="ru-RU" sz="900" dirty="0">
                          <a:solidFill>
                            <a:schemeClr val="bg1"/>
                          </a:solidFill>
                          <a:effectLst/>
                        </a:rPr>
                        <a:t>установивший величину прожиточного минимума </a:t>
                      </a:r>
                      <a:endParaRPr lang="ru-RU" sz="1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tx2">
                        <a:lumMod val="90000"/>
                      </a:schemeClr>
                    </a:solidFill>
                  </a:tcPr>
                </a:tc>
                <a:extLst>
                  <a:ext uri="{0D108BD9-81ED-4DB2-BD59-A6C34878D82A}">
                    <a16:rowId xmlns:a16="http://schemas.microsoft.com/office/drawing/2014/main" val="1419739460"/>
                  </a:ext>
                </a:extLst>
              </a:tr>
              <a:tr h="1314076">
                <a:tc vMerge="1">
                  <a:txBody>
                    <a:bodyPr/>
                    <a:lstStyle/>
                    <a:p>
                      <a:endParaRPr lang="ru-RU"/>
                    </a:p>
                  </a:txBody>
                  <a:tcPr/>
                </a:tc>
                <a:tc>
                  <a:txBody>
                    <a:bodyPr/>
                    <a:lstStyle/>
                    <a:p>
                      <a:pPr algn="ctr">
                        <a:lnSpc>
                          <a:spcPct val="107000"/>
                        </a:lnSpc>
                        <a:spcAft>
                          <a:spcPts val="500"/>
                        </a:spcAft>
                      </a:pPr>
                      <a:r>
                        <a:rPr lang="ru-RU" sz="900" b="1" dirty="0">
                          <a:solidFill>
                            <a:schemeClr val="bg1"/>
                          </a:solidFill>
                          <a:effectLst/>
                        </a:rPr>
                        <a:t>на душу населения </a:t>
                      </a:r>
                      <a:endParaRPr lang="ru-RU" sz="10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ctr">
                        <a:lnSpc>
                          <a:spcPct val="107000"/>
                        </a:lnSpc>
                        <a:spcAft>
                          <a:spcPts val="500"/>
                        </a:spcAft>
                      </a:pPr>
                      <a:r>
                        <a:rPr lang="ru-RU" sz="900" b="1" dirty="0">
                          <a:solidFill>
                            <a:schemeClr val="bg1"/>
                          </a:solidFill>
                          <a:effectLst/>
                        </a:rPr>
                        <a:t>для трудоспособного населения </a:t>
                      </a:r>
                      <a:endParaRPr lang="ru-RU" sz="10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ctr">
                        <a:lnSpc>
                          <a:spcPct val="107000"/>
                        </a:lnSpc>
                        <a:spcAft>
                          <a:spcPts val="500"/>
                        </a:spcAft>
                      </a:pPr>
                      <a:r>
                        <a:rPr lang="ru-RU" sz="900" b="1" dirty="0">
                          <a:solidFill>
                            <a:schemeClr val="bg1"/>
                          </a:solidFill>
                          <a:effectLst/>
                        </a:rPr>
                        <a:t>для пенсионеров </a:t>
                      </a:r>
                      <a:endParaRPr lang="ru-RU" sz="10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ctr">
                        <a:lnSpc>
                          <a:spcPct val="107000"/>
                        </a:lnSpc>
                        <a:spcAft>
                          <a:spcPts val="500"/>
                        </a:spcAft>
                      </a:pPr>
                      <a:r>
                        <a:rPr lang="ru-RU" sz="900" b="1" dirty="0">
                          <a:solidFill>
                            <a:schemeClr val="bg1"/>
                          </a:solidFill>
                          <a:effectLst/>
                        </a:rPr>
                        <a:t>для детей </a:t>
                      </a:r>
                      <a:endParaRPr lang="ru-RU" sz="10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vMerge="1">
                  <a:txBody>
                    <a:bodyPr/>
                    <a:lstStyle/>
                    <a:p>
                      <a:endParaRPr lang="ru-RU"/>
                    </a:p>
                  </a:txBody>
                  <a:tcPr/>
                </a:tc>
                <a:extLst>
                  <a:ext uri="{0D108BD9-81ED-4DB2-BD59-A6C34878D82A}">
                    <a16:rowId xmlns:a16="http://schemas.microsoft.com/office/drawing/2014/main" val="565998245"/>
                  </a:ext>
                </a:extLst>
              </a:tr>
              <a:tr h="1190471">
                <a:tc>
                  <a:txBody>
                    <a:bodyPr/>
                    <a:lstStyle/>
                    <a:p>
                      <a:pPr>
                        <a:lnSpc>
                          <a:spcPct val="107000"/>
                        </a:lnSpc>
                        <a:spcAft>
                          <a:spcPts val="500"/>
                        </a:spcAft>
                      </a:pPr>
                      <a:r>
                        <a:rPr lang="ru-RU" sz="900" dirty="0">
                          <a:solidFill>
                            <a:schemeClr val="bg1"/>
                          </a:solidFill>
                          <a:effectLst/>
                        </a:rPr>
                        <a:t>на 2022 год </a:t>
                      </a:r>
                      <a:endParaRPr lang="ru-RU" sz="1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tx2">
                        <a:lumMod val="90000"/>
                      </a:schemeClr>
                    </a:solidFill>
                  </a:tcPr>
                </a:tc>
                <a:tc>
                  <a:txBody>
                    <a:bodyPr/>
                    <a:lstStyle/>
                    <a:p>
                      <a:pPr>
                        <a:lnSpc>
                          <a:spcPct val="107000"/>
                        </a:lnSpc>
                        <a:spcAft>
                          <a:spcPts val="500"/>
                        </a:spcAft>
                      </a:pPr>
                      <a:r>
                        <a:rPr lang="ru-RU" sz="1600" b="1" dirty="0">
                          <a:effectLst/>
                        </a:rPr>
                        <a:t>12 654 </a:t>
                      </a:r>
                      <a:endParaRPr lang="ru-RU"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nSpc>
                          <a:spcPct val="107000"/>
                        </a:lnSpc>
                        <a:spcAft>
                          <a:spcPts val="500"/>
                        </a:spcAft>
                      </a:pPr>
                      <a:r>
                        <a:rPr lang="ru-RU" sz="1600" b="1" dirty="0">
                          <a:effectLst/>
                        </a:rPr>
                        <a:t>13 793 </a:t>
                      </a:r>
                      <a:endParaRPr lang="ru-RU"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nSpc>
                          <a:spcPct val="107000"/>
                        </a:lnSpc>
                        <a:spcAft>
                          <a:spcPts val="500"/>
                        </a:spcAft>
                      </a:pPr>
                      <a:r>
                        <a:rPr lang="ru-RU" sz="1600" b="1" dirty="0">
                          <a:effectLst/>
                        </a:rPr>
                        <a:t>10 882 </a:t>
                      </a:r>
                      <a:endParaRPr lang="ru-RU"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nSpc>
                          <a:spcPct val="107000"/>
                        </a:lnSpc>
                        <a:spcAft>
                          <a:spcPts val="500"/>
                        </a:spcAft>
                      </a:pPr>
                      <a:r>
                        <a:rPr lang="ru-RU" sz="1600" b="1" dirty="0">
                          <a:effectLst/>
                        </a:rPr>
                        <a:t>12 274 </a:t>
                      </a:r>
                      <a:endParaRPr lang="ru-RU"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nSpc>
                          <a:spcPct val="107000"/>
                        </a:lnSpc>
                        <a:spcAft>
                          <a:spcPts val="800"/>
                        </a:spcAft>
                      </a:pPr>
                      <a:r>
                        <a:rPr lang="ru-RU" sz="900" b="1" dirty="0">
                          <a:effectLst/>
                        </a:rPr>
                        <a:t>ФЗ от 06.12.2021 N 390-ФЗ; (Постановление Правительства РФ от 30.06.2021 N 1070) </a:t>
                      </a:r>
                      <a:endParaRPr lang="ru-RU" sz="1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186423215"/>
                  </a:ext>
                </a:extLst>
              </a:tr>
            </a:tbl>
          </a:graphicData>
        </a:graphic>
      </p:graphicFrame>
      <p:graphicFrame>
        <p:nvGraphicFramePr>
          <p:cNvPr id="7" name="Таблица 6">
            <a:extLst>
              <a:ext uri="{FF2B5EF4-FFF2-40B4-BE49-F238E27FC236}">
                <a16:creationId xmlns:a16="http://schemas.microsoft.com/office/drawing/2014/main" id="{B489A638-FCC0-45AF-AA3E-DBDA9037609B}"/>
              </a:ext>
            </a:extLst>
          </p:cNvPr>
          <p:cNvGraphicFramePr>
            <a:graphicFrameLocks noGrp="1"/>
          </p:cNvGraphicFramePr>
          <p:nvPr>
            <p:extLst>
              <p:ext uri="{D42A27DB-BD31-4B8C-83A1-F6EECF244321}">
                <p14:modId xmlns:p14="http://schemas.microsoft.com/office/powerpoint/2010/main" val="3000526433"/>
              </p:ext>
            </p:extLst>
          </p:nvPr>
        </p:nvGraphicFramePr>
        <p:xfrm>
          <a:off x="6283646" y="1772528"/>
          <a:ext cx="5716098" cy="4867423"/>
        </p:xfrm>
        <a:graphic>
          <a:graphicData uri="http://schemas.openxmlformats.org/drawingml/2006/table">
            <a:tbl>
              <a:tblPr firstRow="1" firstCol="1" bandRow="1">
                <a:tableStyleId>{5C22544A-7EE6-4342-B048-85BDC9FD1C3A}</a:tableStyleId>
              </a:tblPr>
              <a:tblGrid>
                <a:gridCol w="952683">
                  <a:extLst>
                    <a:ext uri="{9D8B030D-6E8A-4147-A177-3AD203B41FA5}">
                      <a16:colId xmlns:a16="http://schemas.microsoft.com/office/drawing/2014/main" val="3317954033"/>
                    </a:ext>
                  </a:extLst>
                </a:gridCol>
                <a:gridCol w="952683">
                  <a:extLst>
                    <a:ext uri="{9D8B030D-6E8A-4147-A177-3AD203B41FA5}">
                      <a16:colId xmlns:a16="http://schemas.microsoft.com/office/drawing/2014/main" val="2173707544"/>
                    </a:ext>
                  </a:extLst>
                </a:gridCol>
                <a:gridCol w="952683">
                  <a:extLst>
                    <a:ext uri="{9D8B030D-6E8A-4147-A177-3AD203B41FA5}">
                      <a16:colId xmlns:a16="http://schemas.microsoft.com/office/drawing/2014/main" val="913514499"/>
                    </a:ext>
                  </a:extLst>
                </a:gridCol>
                <a:gridCol w="952683">
                  <a:extLst>
                    <a:ext uri="{9D8B030D-6E8A-4147-A177-3AD203B41FA5}">
                      <a16:colId xmlns:a16="http://schemas.microsoft.com/office/drawing/2014/main" val="269779955"/>
                    </a:ext>
                  </a:extLst>
                </a:gridCol>
                <a:gridCol w="952683">
                  <a:extLst>
                    <a:ext uri="{9D8B030D-6E8A-4147-A177-3AD203B41FA5}">
                      <a16:colId xmlns:a16="http://schemas.microsoft.com/office/drawing/2014/main" val="4110940233"/>
                    </a:ext>
                  </a:extLst>
                </a:gridCol>
                <a:gridCol w="952683">
                  <a:extLst>
                    <a:ext uri="{9D8B030D-6E8A-4147-A177-3AD203B41FA5}">
                      <a16:colId xmlns:a16="http://schemas.microsoft.com/office/drawing/2014/main" val="2411527385"/>
                    </a:ext>
                  </a:extLst>
                </a:gridCol>
              </a:tblGrid>
              <a:tr h="534609">
                <a:tc rowSpan="2">
                  <a:txBody>
                    <a:bodyPr/>
                    <a:lstStyle/>
                    <a:p>
                      <a:pPr algn="ctr">
                        <a:lnSpc>
                          <a:spcPct val="107000"/>
                        </a:lnSpc>
                        <a:spcAft>
                          <a:spcPts val="500"/>
                        </a:spcAft>
                      </a:pPr>
                      <a:endParaRPr lang="ru-RU" sz="1200" dirty="0">
                        <a:solidFill>
                          <a:schemeClr val="bg1"/>
                        </a:solidFill>
                        <a:effectLst/>
                      </a:endParaRPr>
                    </a:p>
                    <a:p>
                      <a:pPr algn="ctr">
                        <a:lnSpc>
                          <a:spcPct val="107000"/>
                        </a:lnSpc>
                        <a:spcAft>
                          <a:spcPts val="500"/>
                        </a:spcAft>
                      </a:pPr>
                      <a:endParaRPr lang="ru-RU" sz="1200" dirty="0">
                        <a:solidFill>
                          <a:schemeClr val="bg1"/>
                        </a:solidFill>
                        <a:effectLst/>
                      </a:endParaRPr>
                    </a:p>
                    <a:p>
                      <a:pPr algn="ctr">
                        <a:lnSpc>
                          <a:spcPct val="107000"/>
                        </a:lnSpc>
                        <a:spcAft>
                          <a:spcPts val="500"/>
                        </a:spcAft>
                      </a:pPr>
                      <a:endParaRPr lang="ru-RU" sz="1200" dirty="0">
                        <a:solidFill>
                          <a:schemeClr val="bg1"/>
                        </a:solidFill>
                        <a:effectLst/>
                      </a:endParaRPr>
                    </a:p>
                    <a:p>
                      <a:pPr algn="ctr">
                        <a:lnSpc>
                          <a:spcPct val="107000"/>
                        </a:lnSpc>
                        <a:spcAft>
                          <a:spcPts val="500"/>
                        </a:spcAft>
                      </a:pPr>
                      <a:r>
                        <a:rPr lang="ru-RU" sz="1200" dirty="0">
                          <a:solidFill>
                            <a:schemeClr val="bg1"/>
                          </a:solidFill>
                          <a:effectLst/>
                        </a:rPr>
                        <a:t>Субъект РФ </a:t>
                      </a:r>
                      <a:endParaRPr lang="ru-RU" sz="1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tx2">
                        <a:lumMod val="90000"/>
                      </a:schemeClr>
                    </a:solidFill>
                  </a:tcPr>
                </a:tc>
                <a:tc gridSpan="4">
                  <a:txBody>
                    <a:bodyPr/>
                    <a:lstStyle/>
                    <a:p>
                      <a:pPr algn="ctr">
                        <a:lnSpc>
                          <a:spcPct val="107000"/>
                        </a:lnSpc>
                        <a:spcAft>
                          <a:spcPts val="500"/>
                        </a:spcAft>
                      </a:pPr>
                      <a:r>
                        <a:rPr lang="ru-RU" sz="1200" dirty="0">
                          <a:solidFill>
                            <a:schemeClr val="bg1"/>
                          </a:solidFill>
                          <a:effectLst/>
                        </a:rPr>
                        <a:t>Величина прожиточного минимума на 2022 год (в руб.)</a:t>
                      </a:r>
                      <a:r>
                        <a:rPr lang="ru-RU" sz="1200" dirty="0">
                          <a:effectLst/>
                        </a:rPr>
                        <a:t> </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solidFill>
                      <a:schemeClr val="tx2">
                        <a:lumMod val="90000"/>
                      </a:schemeClr>
                    </a:solidFill>
                  </a:tcPr>
                </a:tc>
                <a:tc hMerge="1">
                  <a:txBody>
                    <a:bodyPr/>
                    <a:lstStyle/>
                    <a:p>
                      <a:endParaRPr lang="ru-RU"/>
                    </a:p>
                  </a:txBody>
                  <a:tcPr/>
                </a:tc>
                <a:tc hMerge="1">
                  <a:txBody>
                    <a:bodyPr/>
                    <a:lstStyle/>
                    <a:p>
                      <a:endParaRPr lang="ru-RU"/>
                    </a:p>
                  </a:txBody>
                  <a:tcPr/>
                </a:tc>
                <a:tc hMerge="1">
                  <a:txBody>
                    <a:bodyPr/>
                    <a:lstStyle/>
                    <a:p>
                      <a:endParaRPr lang="ru-RU"/>
                    </a:p>
                  </a:txBody>
                  <a:tcPr/>
                </a:tc>
                <a:tc rowSpan="2">
                  <a:txBody>
                    <a:bodyPr/>
                    <a:lstStyle/>
                    <a:p>
                      <a:pPr algn="ctr">
                        <a:lnSpc>
                          <a:spcPct val="107000"/>
                        </a:lnSpc>
                        <a:spcAft>
                          <a:spcPts val="500"/>
                        </a:spcAft>
                      </a:pPr>
                      <a:r>
                        <a:rPr lang="ru-RU" sz="1200" dirty="0">
                          <a:solidFill>
                            <a:schemeClr val="bg1"/>
                          </a:solidFill>
                          <a:effectLst/>
                        </a:rPr>
                        <a:t>Нормативный акт, установивший величину прожиточного минимума </a:t>
                      </a:r>
                      <a:endParaRPr lang="ru-RU" sz="1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tx2">
                        <a:lumMod val="90000"/>
                      </a:schemeClr>
                    </a:solidFill>
                  </a:tcPr>
                </a:tc>
                <a:extLst>
                  <a:ext uri="{0D108BD9-81ED-4DB2-BD59-A6C34878D82A}">
                    <a16:rowId xmlns:a16="http://schemas.microsoft.com/office/drawing/2014/main" val="1316285548"/>
                  </a:ext>
                </a:extLst>
              </a:tr>
              <a:tr h="2059702">
                <a:tc vMerge="1">
                  <a:txBody>
                    <a:bodyPr/>
                    <a:lstStyle/>
                    <a:p>
                      <a:endParaRPr lang="ru-RU"/>
                    </a:p>
                  </a:txBody>
                  <a:tcPr/>
                </a:tc>
                <a:tc>
                  <a:txBody>
                    <a:bodyPr/>
                    <a:lstStyle/>
                    <a:p>
                      <a:pPr algn="ctr">
                        <a:lnSpc>
                          <a:spcPct val="107000"/>
                        </a:lnSpc>
                        <a:spcAft>
                          <a:spcPts val="500"/>
                        </a:spcAft>
                      </a:pPr>
                      <a:r>
                        <a:rPr lang="ru-RU" sz="1200" dirty="0">
                          <a:effectLst/>
                        </a:rPr>
                        <a:t>на душу населения </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tx1">
                        <a:lumMod val="85000"/>
                      </a:schemeClr>
                    </a:solidFill>
                  </a:tcPr>
                </a:tc>
                <a:tc>
                  <a:txBody>
                    <a:bodyPr/>
                    <a:lstStyle/>
                    <a:p>
                      <a:pPr algn="ctr">
                        <a:lnSpc>
                          <a:spcPct val="107000"/>
                        </a:lnSpc>
                        <a:spcAft>
                          <a:spcPts val="800"/>
                        </a:spcAft>
                      </a:pPr>
                      <a:r>
                        <a:rPr lang="ru-RU" sz="1200" dirty="0">
                          <a:effectLst/>
                        </a:rPr>
                        <a:t>для </a:t>
                      </a:r>
                      <a:endParaRPr lang="ru-RU" sz="1400" dirty="0">
                        <a:effectLst/>
                      </a:endParaRPr>
                    </a:p>
                    <a:p>
                      <a:pPr algn="ctr">
                        <a:lnSpc>
                          <a:spcPct val="107000"/>
                        </a:lnSpc>
                        <a:spcAft>
                          <a:spcPts val="800"/>
                        </a:spcAft>
                      </a:pPr>
                      <a:r>
                        <a:rPr lang="ru-RU" sz="1200" dirty="0">
                          <a:effectLst/>
                        </a:rPr>
                        <a:t>трудоспособного </a:t>
                      </a:r>
                      <a:endParaRPr lang="ru-RU" sz="1400" dirty="0">
                        <a:effectLst/>
                      </a:endParaRPr>
                    </a:p>
                    <a:p>
                      <a:pPr algn="ctr">
                        <a:lnSpc>
                          <a:spcPct val="107000"/>
                        </a:lnSpc>
                        <a:spcAft>
                          <a:spcPts val="500"/>
                        </a:spcAft>
                      </a:pPr>
                      <a:r>
                        <a:rPr lang="ru-RU" sz="1200" dirty="0">
                          <a:effectLst/>
                        </a:rPr>
                        <a:t>населения </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tx1">
                        <a:lumMod val="85000"/>
                      </a:schemeClr>
                    </a:solidFill>
                  </a:tcPr>
                </a:tc>
                <a:tc>
                  <a:txBody>
                    <a:bodyPr/>
                    <a:lstStyle/>
                    <a:p>
                      <a:pPr algn="ctr">
                        <a:lnSpc>
                          <a:spcPct val="107000"/>
                        </a:lnSpc>
                        <a:spcAft>
                          <a:spcPts val="500"/>
                        </a:spcAft>
                      </a:pPr>
                      <a:r>
                        <a:rPr lang="ru-RU" sz="1200" dirty="0">
                          <a:effectLst/>
                        </a:rPr>
                        <a:t>для пенсионеров </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tx1">
                        <a:lumMod val="85000"/>
                      </a:schemeClr>
                    </a:solidFill>
                  </a:tcPr>
                </a:tc>
                <a:tc>
                  <a:txBody>
                    <a:bodyPr/>
                    <a:lstStyle/>
                    <a:p>
                      <a:pPr algn="ctr">
                        <a:lnSpc>
                          <a:spcPct val="107000"/>
                        </a:lnSpc>
                        <a:spcAft>
                          <a:spcPts val="500"/>
                        </a:spcAft>
                      </a:pPr>
                      <a:r>
                        <a:rPr lang="ru-RU" sz="1200" dirty="0">
                          <a:effectLst/>
                        </a:rPr>
                        <a:t>для детей </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tx1">
                        <a:lumMod val="85000"/>
                      </a:schemeClr>
                    </a:solidFill>
                  </a:tcPr>
                </a:tc>
                <a:tc vMerge="1">
                  <a:txBody>
                    <a:bodyPr/>
                    <a:lstStyle/>
                    <a:p>
                      <a:endParaRPr lang="ru-RU"/>
                    </a:p>
                  </a:txBody>
                  <a:tcPr/>
                </a:tc>
                <a:extLst>
                  <a:ext uri="{0D108BD9-81ED-4DB2-BD59-A6C34878D82A}">
                    <a16:rowId xmlns:a16="http://schemas.microsoft.com/office/drawing/2014/main" val="659233909"/>
                  </a:ext>
                </a:extLst>
              </a:tr>
              <a:tr h="2273112">
                <a:tc>
                  <a:txBody>
                    <a:bodyPr/>
                    <a:lstStyle/>
                    <a:p>
                      <a:pPr>
                        <a:lnSpc>
                          <a:spcPct val="107000"/>
                        </a:lnSpc>
                        <a:spcAft>
                          <a:spcPts val="500"/>
                        </a:spcAft>
                      </a:pPr>
                      <a:r>
                        <a:rPr lang="ru-RU" sz="1200" dirty="0">
                          <a:solidFill>
                            <a:schemeClr val="bg1"/>
                          </a:solidFill>
                          <a:effectLst/>
                        </a:rPr>
                        <a:t>Р</a:t>
                      </a:r>
                      <a:r>
                        <a:rPr lang="ru-RU" sz="1200" u="sng" dirty="0">
                          <a:solidFill>
                            <a:schemeClr val="bg1"/>
                          </a:solidFill>
                          <a:effectLst/>
                          <a:hlinkClick r:id="rId2">
                            <a:extLst>
                              <a:ext uri="{A12FA001-AC4F-418D-AE19-62706E023703}">
                                <ahyp:hlinkClr xmlns:ahyp="http://schemas.microsoft.com/office/drawing/2018/hyperlinkcolor" val="tx"/>
                              </a:ext>
                            </a:extLst>
                          </a:hlinkClick>
                        </a:rPr>
                        <a:t>остовская область</a:t>
                      </a:r>
                      <a:r>
                        <a:rPr lang="ru-RU" sz="1200" dirty="0">
                          <a:solidFill>
                            <a:schemeClr val="bg1"/>
                          </a:solidFill>
                          <a:effectLst/>
                        </a:rPr>
                        <a:t> </a:t>
                      </a:r>
                      <a:endParaRPr lang="ru-RU" sz="1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tx2">
                        <a:lumMod val="90000"/>
                      </a:schemeClr>
                    </a:solidFill>
                  </a:tcPr>
                </a:tc>
                <a:tc>
                  <a:txBody>
                    <a:bodyPr/>
                    <a:lstStyle/>
                    <a:p>
                      <a:pPr algn="ctr">
                        <a:lnSpc>
                          <a:spcPct val="107000"/>
                        </a:lnSpc>
                        <a:spcAft>
                          <a:spcPts val="500"/>
                        </a:spcAft>
                      </a:pPr>
                      <a:r>
                        <a:rPr lang="ru-RU" sz="1600" b="1" dirty="0">
                          <a:effectLst/>
                        </a:rPr>
                        <a:t>11895 </a:t>
                      </a:r>
                      <a:endParaRPr lang="ru-RU"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ctr">
                        <a:lnSpc>
                          <a:spcPct val="107000"/>
                        </a:lnSpc>
                        <a:spcAft>
                          <a:spcPts val="500"/>
                        </a:spcAft>
                      </a:pPr>
                      <a:r>
                        <a:rPr lang="ru-RU" sz="1600" b="1" dirty="0">
                          <a:effectLst/>
                        </a:rPr>
                        <a:t>12966 </a:t>
                      </a:r>
                      <a:endParaRPr lang="ru-RU"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ctr">
                        <a:lnSpc>
                          <a:spcPct val="107000"/>
                        </a:lnSpc>
                        <a:spcAft>
                          <a:spcPts val="500"/>
                        </a:spcAft>
                      </a:pPr>
                      <a:r>
                        <a:rPr lang="ru-RU" sz="1600" b="1" dirty="0">
                          <a:effectLst/>
                        </a:rPr>
                        <a:t>10230 </a:t>
                      </a:r>
                      <a:endParaRPr lang="ru-RU"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ctr">
                        <a:lnSpc>
                          <a:spcPct val="107000"/>
                        </a:lnSpc>
                        <a:spcAft>
                          <a:spcPts val="500"/>
                        </a:spcAft>
                      </a:pPr>
                      <a:r>
                        <a:rPr lang="ru-RU" sz="1600" b="1" dirty="0">
                          <a:effectLst/>
                        </a:rPr>
                        <a:t>12108 </a:t>
                      </a:r>
                      <a:endParaRPr lang="ru-RU"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nSpc>
                          <a:spcPct val="107000"/>
                        </a:lnSpc>
                        <a:spcAft>
                          <a:spcPts val="500"/>
                        </a:spcAft>
                      </a:pPr>
                      <a:r>
                        <a:rPr lang="ru-RU" sz="1200" u="sng" dirty="0">
                          <a:solidFill>
                            <a:schemeClr val="bg1"/>
                          </a:solidFill>
                          <a:effectLst/>
                          <a:hlinkClick r:id="rId3">
                            <a:extLst>
                              <a:ext uri="{A12FA001-AC4F-418D-AE19-62706E023703}">
                                <ahyp:hlinkClr xmlns:ahyp="http://schemas.microsoft.com/office/drawing/2018/hyperlinkcolor" val="tx"/>
                              </a:ext>
                            </a:extLst>
                          </a:hlinkClick>
                        </a:rPr>
                        <a:t>Постановление</a:t>
                      </a:r>
                      <a:r>
                        <a:rPr lang="ru-RU" sz="1200" dirty="0">
                          <a:solidFill>
                            <a:schemeClr val="bg1"/>
                          </a:solidFill>
                          <a:effectLst/>
                        </a:rPr>
                        <a:t> Правительства Ростовской области от 06.09.2021 N 711 </a:t>
                      </a:r>
                      <a:endParaRPr lang="ru-RU" sz="1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890333195"/>
                  </a:ext>
                </a:extLst>
              </a:tr>
            </a:tbl>
          </a:graphicData>
        </a:graphic>
      </p:graphicFrame>
    </p:spTree>
    <p:extLst>
      <p:ext uri="{BB962C8B-B14F-4D97-AF65-F5344CB8AC3E}">
        <p14:creationId xmlns:p14="http://schemas.microsoft.com/office/powerpoint/2010/main" val="5095726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5927F8F-73A2-4212-8A13-644C73A9587A}"/>
              </a:ext>
            </a:extLst>
          </p:cNvPr>
          <p:cNvSpPr>
            <a:spLocks noGrp="1"/>
          </p:cNvSpPr>
          <p:nvPr>
            <p:ph type="title"/>
          </p:nvPr>
        </p:nvSpPr>
        <p:spPr>
          <a:xfrm>
            <a:off x="913795" y="609600"/>
            <a:ext cx="10353761" cy="1247335"/>
          </a:xfrm>
        </p:spPr>
        <p:txBody>
          <a:bodyPr/>
          <a:lstStyle/>
          <a:p>
            <a:r>
              <a:rPr lang="ru-RU" dirty="0">
                <a:effectLst/>
                <a:latin typeface="Times New Roman" panose="02020603050405020304" pitchFamily="18" charset="0"/>
                <a:cs typeface="Times New Roman" panose="02020603050405020304" pitchFamily="18" charset="0"/>
              </a:rPr>
              <a:t>Социальная поддержка</a:t>
            </a:r>
          </a:p>
        </p:txBody>
      </p:sp>
      <p:pic>
        <p:nvPicPr>
          <p:cNvPr id="2052" name="Picture 4">
            <a:extLst>
              <a:ext uri="{FF2B5EF4-FFF2-40B4-BE49-F238E27FC236}">
                <a16:creationId xmlns:a16="http://schemas.microsoft.com/office/drawing/2014/main" id="{CED44324-ED8F-4584-BC0E-65D6CC19E6A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6608" y="2232660"/>
            <a:ext cx="5541818" cy="36957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a:extLst>
              <a:ext uri="{FF2B5EF4-FFF2-40B4-BE49-F238E27FC236}">
                <a16:creationId xmlns:a16="http://schemas.microsoft.com/office/drawing/2014/main" id="{023CD6BE-7B71-428D-B0EC-8C2BC173DBFE}"/>
              </a:ext>
            </a:extLst>
          </p:cNvPr>
          <p:cNvSpPr/>
          <p:nvPr/>
        </p:nvSpPr>
        <p:spPr>
          <a:xfrm>
            <a:off x="6096000" y="2232660"/>
            <a:ext cx="5541818" cy="3695700"/>
          </a:xfrm>
          <a:prstGeom prst="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i="0" dirty="0">
                <a:solidFill>
                  <a:srgbClr val="202122"/>
                </a:solidFill>
                <a:effectLst/>
                <a:latin typeface="Times New Roman" panose="02020603050405020304" pitchFamily="18" charset="0"/>
                <a:cs typeface="Times New Roman" panose="02020603050405020304" pitchFamily="18" charset="0"/>
              </a:rPr>
              <a:t>Социальная поддержка</a:t>
            </a:r>
            <a:r>
              <a:rPr lang="ru-RU" sz="2400" b="0" i="0" dirty="0">
                <a:solidFill>
                  <a:srgbClr val="202122"/>
                </a:solidFill>
                <a:effectLst/>
                <a:latin typeface="Times New Roman" panose="02020603050405020304" pitchFamily="18" charset="0"/>
                <a:cs typeface="Times New Roman" panose="02020603050405020304" pitchFamily="18" charset="0"/>
              </a:rPr>
              <a:t> — мероприятия, проводимые соответствующими органами исполнительной власти в рамках социальной политики, которые направлены на предоставление отдельным категориям граждан помощи в соответствии с законодательными и нормативными правовыми актами.</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2671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12A5966-D6A0-4C6F-9C8F-F772672700DD}"/>
              </a:ext>
            </a:extLst>
          </p:cNvPr>
          <p:cNvSpPr>
            <a:spLocks noGrp="1"/>
          </p:cNvSpPr>
          <p:nvPr>
            <p:ph type="title"/>
          </p:nvPr>
        </p:nvSpPr>
        <p:spPr>
          <a:xfrm>
            <a:off x="1" y="0"/>
            <a:ext cx="12013808" cy="1935921"/>
          </a:xfrm>
        </p:spPr>
        <p:txBody>
          <a:bodyPr>
            <a:noAutofit/>
          </a:bodyPr>
          <a:lstStyle/>
          <a:p>
            <a:r>
              <a:rPr lang="ru-RU" sz="2000" b="0" i="0" dirty="0">
                <a:effectLst/>
                <a:latin typeface="Times New Roman" panose="02020603050405020304" pitchFamily="18" charset="0"/>
                <a:cs typeface="Times New Roman" panose="02020603050405020304" pitchFamily="18" charset="0"/>
              </a:rPr>
              <a:t>Трехстороннее (региональное) соглашение между Правительством Ростовской области, Союзом организаций профсоюзов "Федерация профсоюзов Ростовской области" и Союзом работодателей Ростовской области на 2020 - 2022 годы от 21 ноября 2019 г. N 13 "Об установлении общих принципов регулирования социально-трудовых и связанных с ними экономических отношений Ростовской области на 2020 - 2022 годы"</a:t>
            </a:r>
            <a:endParaRPr lang="ru-RU" sz="2000"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5F6CB29A-5E86-4A2B-84E8-866CF2D8F13D}"/>
              </a:ext>
            </a:extLst>
          </p:cNvPr>
          <p:cNvSpPr>
            <a:spLocks noGrp="1"/>
          </p:cNvSpPr>
          <p:nvPr>
            <p:ph idx="1"/>
          </p:nvPr>
        </p:nvSpPr>
        <p:spPr>
          <a:xfrm>
            <a:off x="478302" y="1935921"/>
            <a:ext cx="11380763" cy="4816571"/>
          </a:xfrm>
          <a:solidFill>
            <a:schemeClr val="tx2"/>
          </a:solidFill>
        </p:spPr>
        <p:txBody>
          <a:bodyPr>
            <a:noAutofit/>
          </a:bodyPr>
          <a:lstStyle/>
          <a:p>
            <a:r>
              <a:rPr lang="ru-RU" sz="1600" b="0" i="0" dirty="0">
                <a:solidFill>
                  <a:schemeClr val="bg1"/>
                </a:solidFill>
                <a:effectLst/>
                <a:latin typeface="Times New Roman" panose="02020603050405020304" pitchFamily="18" charset="0"/>
                <a:cs typeface="Times New Roman" panose="02020603050405020304" pitchFamily="18" charset="0"/>
              </a:rPr>
              <a:t>2.4. Работодатели: </a:t>
            </a:r>
          </a:p>
          <a:p>
            <a:pPr algn="just"/>
            <a:r>
              <a:rPr lang="ru-RU" sz="1600" b="1" dirty="0">
                <a:solidFill>
                  <a:schemeClr val="tx2">
                    <a:lumMod val="25000"/>
                  </a:schemeClr>
                </a:solidFill>
                <a:effectLst/>
                <a:latin typeface="Times New Roman" panose="02020603050405020304" pitchFamily="18" charset="0"/>
                <a:cs typeface="Times New Roman" panose="02020603050405020304" pitchFamily="18" charset="0"/>
              </a:rPr>
              <a:t>п. </a:t>
            </a:r>
            <a:r>
              <a:rPr lang="ru-RU" sz="1600" b="1" i="0" dirty="0">
                <a:solidFill>
                  <a:schemeClr val="tx2">
                    <a:lumMod val="25000"/>
                  </a:schemeClr>
                </a:solidFill>
                <a:effectLst/>
                <a:latin typeface="Times New Roman" panose="02020603050405020304" pitchFamily="18" charset="0"/>
                <a:cs typeface="Times New Roman" panose="02020603050405020304" pitchFamily="18" charset="0"/>
              </a:rPr>
              <a:t>2.4.2. </a:t>
            </a:r>
            <a:r>
              <a:rPr lang="ru-RU" sz="1600" b="0" i="0" dirty="0">
                <a:solidFill>
                  <a:schemeClr val="bg1"/>
                </a:solidFill>
                <a:effectLst/>
                <a:latin typeface="Times New Roman" panose="02020603050405020304" pitchFamily="18" charset="0"/>
                <a:cs typeface="Times New Roman" panose="02020603050405020304" pitchFamily="18" charset="0"/>
              </a:rPr>
              <a:t>При установлении доплаты до МРОТ в состав заработной платы </a:t>
            </a:r>
            <a:r>
              <a:rPr lang="ru-RU" sz="1600" b="1" i="0" dirty="0">
                <a:solidFill>
                  <a:srgbClr val="FF0000"/>
                </a:solidFill>
                <a:effectLst/>
                <a:latin typeface="Times New Roman" panose="02020603050405020304" pitchFamily="18" charset="0"/>
                <a:cs typeface="Times New Roman" panose="02020603050405020304" pitchFamily="18" charset="0"/>
              </a:rPr>
              <a:t>не включают</a:t>
            </a:r>
            <a:r>
              <a:rPr lang="ru-RU" sz="1600" b="0" i="0" dirty="0">
                <a:solidFill>
                  <a:srgbClr val="22272F"/>
                </a:solidFill>
                <a:effectLst/>
                <a:latin typeface="Times New Roman" panose="02020603050405020304" pitchFamily="18" charset="0"/>
                <a:cs typeface="Times New Roman" panose="02020603050405020304" pitchFamily="18" charset="0"/>
              </a:rPr>
              <a:t>:</a:t>
            </a:r>
          </a:p>
          <a:p>
            <a:pPr algn="just"/>
            <a:r>
              <a:rPr lang="ru-RU" sz="1600" b="0" i="0" dirty="0">
                <a:solidFill>
                  <a:schemeClr val="bg1"/>
                </a:solidFill>
                <a:effectLst/>
                <a:latin typeface="Times New Roman" panose="02020603050405020304" pitchFamily="18" charset="0"/>
                <a:cs typeface="Times New Roman" panose="02020603050405020304" pitchFamily="18" charset="0"/>
              </a:rPr>
              <a:t>доплаты за совмещение профессий (должностей), расширение зон обслуживания, увеличение объема работ, определенные как дополнительная работа, не предусмотренная трудовым договором;</a:t>
            </a:r>
          </a:p>
          <a:p>
            <a:pPr algn="just"/>
            <a:r>
              <a:rPr lang="ru-RU" sz="1600" b="0" i="0" dirty="0">
                <a:solidFill>
                  <a:schemeClr val="bg1"/>
                </a:solidFill>
                <a:effectLst/>
                <a:latin typeface="Times New Roman" panose="02020603050405020304" pitchFamily="18" charset="0"/>
                <a:cs typeface="Times New Roman" panose="02020603050405020304" pitchFamily="18" charset="0"/>
              </a:rPr>
              <a:t>выплаты компенсационного характера работникам, занятым в местностях с особыми климатическими условиями, устанавливаемые в соответствии со ст. 148 ТК РФ и постановлением Правительства РФ от 07.10.1993 N 1004 "Об установлении для работников предприятий, учреждений и организаций отдельных районов Ростовской области коэффициента к заработной плате за работу в пустынной и безводной местности";</a:t>
            </a:r>
          </a:p>
          <a:p>
            <a:pPr algn="just"/>
            <a:r>
              <a:rPr lang="ru-RU" sz="1600" b="0" i="0" dirty="0">
                <a:solidFill>
                  <a:schemeClr val="bg1"/>
                </a:solidFill>
                <a:effectLst/>
                <a:latin typeface="Times New Roman" panose="02020603050405020304" pitchFamily="18" charset="0"/>
                <a:cs typeface="Times New Roman" panose="02020603050405020304" pitchFamily="18" charset="0"/>
              </a:rPr>
              <a:t>повышенную оплату сверхурочной работы, работы в ночное время, выходные и нерабочие праздничные дни.</a:t>
            </a:r>
          </a:p>
          <a:p>
            <a:pPr algn="just"/>
            <a:r>
              <a:rPr lang="ru-RU" sz="1600" b="1" i="0" dirty="0">
                <a:solidFill>
                  <a:schemeClr val="tx2">
                    <a:lumMod val="25000"/>
                  </a:schemeClr>
                </a:solidFill>
                <a:effectLst/>
                <a:latin typeface="Times New Roman" panose="02020603050405020304" pitchFamily="18" charset="0"/>
                <a:cs typeface="Times New Roman" panose="02020603050405020304" pitchFamily="18" charset="0"/>
              </a:rPr>
              <a:t>п. 2.4.3</a:t>
            </a:r>
            <a:r>
              <a:rPr lang="ru-RU" sz="1600" b="0" i="0" dirty="0">
                <a:solidFill>
                  <a:srgbClr val="22272F"/>
                </a:solidFill>
                <a:effectLst/>
                <a:latin typeface="Times New Roman" panose="02020603050405020304" pitchFamily="18" charset="0"/>
                <a:cs typeface="Times New Roman" panose="02020603050405020304" pitchFamily="18" charset="0"/>
              </a:rPr>
              <a:t>. </a:t>
            </a:r>
            <a:r>
              <a:rPr lang="ru-RU" sz="1600" b="0" i="0" dirty="0">
                <a:solidFill>
                  <a:schemeClr val="bg1"/>
                </a:solidFill>
                <a:effectLst/>
                <a:latin typeface="Times New Roman" panose="02020603050405020304" pitchFamily="18" charset="0"/>
                <a:cs typeface="Times New Roman" panose="02020603050405020304" pitchFamily="18" charset="0"/>
              </a:rPr>
              <a:t>Устанавливают работникам организаций </a:t>
            </a:r>
            <a:r>
              <a:rPr lang="ru-RU" sz="1600" b="0" i="0" dirty="0">
                <a:solidFill>
                  <a:srgbClr val="FF0000"/>
                </a:solidFill>
                <a:effectLst/>
                <a:latin typeface="Times New Roman" panose="02020603050405020304" pitchFamily="18" charset="0"/>
                <a:cs typeface="Times New Roman" panose="02020603050405020304" pitchFamily="18" charset="0"/>
              </a:rPr>
              <a:t>внебюджетного сектора экономики, индивидуальных предпринимателей</a:t>
            </a:r>
            <a:r>
              <a:rPr lang="ru-RU" sz="1600" b="0" i="0" dirty="0">
                <a:solidFill>
                  <a:schemeClr val="bg1"/>
                </a:solidFill>
                <a:effectLst/>
                <a:latin typeface="Times New Roman" panose="02020603050405020304" pitchFamily="18" charset="0"/>
                <a:cs typeface="Times New Roman" panose="02020603050405020304" pitchFamily="18" charset="0"/>
              </a:rPr>
              <a:t>, полностью отработавшим норму рабочего времени и исполнившим свои трудовые обязанности (нормы труда), минимальную заработную плату в размере не ниже 1,2 МРОТ оплаты труда, установленного в соответствии с законодательством РФ (</a:t>
            </a:r>
            <a:r>
              <a:rPr lang="ru-RU"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16 668 руб.)</a:t>
            </a:r>
            <a:r>
              <a:rPr lang="ru-RU" sz="1600" b="0" i="0" dirty="0">
                <a:solidFill>
                  <a:schemeClr val="bg1"/>
                </a:solidFill>
                <a:effectLst/>
                <a:latin typeface="Times New Roman" panose="02020603050405020304" pitchFamily="18" charset="0"/>
                <a:cs typeface="Times New Roman" panose="02020603050405020304" pitchFamily="18" charset="0"/>
              </a:rPr>
              <a:t>.</a:t>
            </a:r>
            <a:endParaRPr lang="ru-RU"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5252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A46B912-DE5B-4EA9-8D69-6EFD4759DBD9}"/>
              </a:ext>
            </a:extLst>
          </p:cNvPr>
          <p:cNvSpPr>
            <a:spLocks noGrp="1"/>
          </p:cNvSpPr>
          <p:nvPr>
            <p:ph type="title"/>
          </p:nvPr>
        </p:nvSpPr>
        <p:spPr>
          <a:xfrm>
            <a:off x="6096000" y="140678"/>
            <a:ext cx="5537982" cy="1795244"/>
          </a:xfrm>
        </p:spPr>
        <p:txBody>
          <a:bodyPr>
            <a:normAutofit fontScale="90000"/>
          </a:bodyPr>
          <a:lstStyle/>
          <a:p>
            <a:r>
              <a:rPr lang="ru-RU" dirty="0">
                <a:latin typeface="Times New Roman" panose="02020603050405020304" pitchFamily="18" charset="0"/>
                <a:cs typeface="Times New Roman" panose="02020603050405020304" pitchFamily="18" charset="0"/>
              </a:rPr>
              <a:t>Социальная поддержка ветеранам труда </a:t>
            </a:r>
            <a:r>
              <a:rPr lang="ru-RU" dirty="0">
                <a:solidFill>
                  <a:srgbClr val="FF0000"/>
                </a:solidFill>
                <a:latin typeface="Times New Roman" panose="02020603050405020304" pitchFamily="18" charset="0"/>
                <a:cs typeface="Times New Roman" panose="02020603050405020304" pitchFamily="18" charset="0"/>
              </a:rPr>
              <a:t>(слайд № </a:t>
            </a:r>
            <a:r>
              <a:rPr lang="en-US" dirty="0">
                <a:solidFill>
                  <a:srgbClr val="FF0000"/>
                </a:solidFill>
                <a:latin typeface="Times New Roman" panose="02020603050405020304" pitchFamily="18" charset="0"/>
                <a:cs typeface="Times New Roman" panose="02020603050405020304" pitchFamily="18" charset="0"/>
              </a:rPr>
              <a:t>1</a:t>
            </a:r>
            <a:r>
              <a:rPr lang="ru-RU" dirty="0">
                <a:solidFill>
                  <a:srgbClr val="FF0000"/>
                </a:solidFill>
                <a:latin typeface="Times New Roman" panose="02020603050405020304" pitchFamily="18" charset="0"/>
                <a:cs typeface="Times New Roman" panose="02020603050405020304" pitchFamily="18" charset="0"/>
              </a:rPr>
              <a:t>)</a:t>
            </a:r>
            <a:endParaRPr lang="ru-RU" dirty="0"/>
          </a:p>
        </p:txBody>
      </p:sp>
      <p:graphicFrame>
        <p:nvGraphicFramePr>
          <p:cNvPr id="5" name="Объект 4">
            <a:extLst>
              <a:ext uri="{FF2B5EF4-FFF2-40B4-BE49-F238E27FC236}">
                <a16:creationId xmlns:a16="http://schemas.microsoft.com/office/drawing/2014/main" id="{44B0A37F-8ED1-4BB5-A74E-379AC9F1FDD6}"/>
              </a:ext>
            </a:extLst>
          </p:cNvPr>
          <p:cNvGraphicFramePr>
            <a:graphicFrameLocks noGrp="1"/>
          </p:cNvGraphicFramePr>
          <p:nvPr>
            <p:ph idx="1"/>
          </p:nvPr>
        </p:nvGraphicFramePr>
        <p:xfrm>
          <a:off x="914400" y="2307688"/>
          <a:ext cx="10353675" cy="4093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10">
            <a:extLst>
              <a:ext uri="{FF2B5EF4-FFF2-40B4-BE49-F238E27FC236}">
                <a16:creationId xmlns:a16="http://schemas.microsoft.com/office/drawing/2014/main" id="{19D27578-8D0E-4534-A407-C45DDF6F8DB8}"/>
              </a:ext>
            </a:extLst>
          </p:cNvPr>
          <p:cNvPicPr>
            <a:picLocks noGrp="1" noChangeAspect="1" noChangeArrowheads="1"/>
          </p:cNvPicPr>
          <p:nvPr>
            <p:ph idx="1"/>
          </p:nvPr>
        </p:nvPicPr>
        <p:blipFill>
          <a:blip r:embed="rId7">
            <a:extLst>
              <a:ext uri="{28A0092B-C50C-407E-A947-70E740481C1C}">
                <a14:useLocalDpi xmlns:a14="http://schemas.microsoft.com/office/drawing/2010/main" val="0"/>
              </a:ext>
            </a:extLst>
          </a:blip>
          <a:srcRect/>
          <a:stretch>
            <a:fillRect/>
          </a:stretch>
        </p:blipFill>
        <p:spPr bwMode="auto">
          <a:xfrm>
            <a:off x="359720" y="140678"/>
            <a:ext cx="5323627" cy="2167010"/>
          </a:xfrm>
          <a:prstGeom prst="rect">
            <a:avLst/>
          </a:prstGeom>
          <a:noFill/>
          <a:extLst>
            <a:ext uri="{909E8E84-426E-40DD-AFC4-6F175D3DCCD1}">
              <a14:hiddenFill xmlns:a14="http://schemas.microsoft.com/office/drawing/2010/main">
                <a:solidFill>
                  <a:srgbClr val="FFFFFF"/>
                </a:solidFill>
              </a14:hiddenFill>
            </a:ext>
          </a:extLst>
        </p:spPr>
      </p:pic>
      <p:cxnSp>
        <p:nvCxnSpPr>
          <p:cNvPr id="7" name="Прямая со стрелкой 6">
            <a:extLst>
              <a:ext uri="{FF2B5EF4-FFF2-40B4-BE49-F238E27FC236}">
                <a16:creationId xmlns:a16="http://schemas.microsoft.com/office/drawing/2014/main" id="{2BD9ED2F-6C47-48F5-B45E-5E52B5783DC5}"/>
              </a:ext>
            </a:extLst>
          </p:cNvPr>
          <p:cNvCxnSpPr/>
          <p:nvPr/>
        </p:nvCxnSpPr>
        <p:spPr>
          <a:xfrm flipH="1">
            <a:off x="4318782" y="4037428"/>
            <a:ext cx="689316" cy="98473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Прямая со стрелкой 8">
            <a:extLst>
              <a:ext uri="{FF2B5EF4-FFF2-40B4-BE49-F238E27FC236}">
                <a16:creationId xmlns:a16="http://schemas.microsoft.com/office/drawing/2014/main" id="{4617FD19-ABD7-4DE3-A016-3DF55887519C}"/>
              </a:ext>
            </a:extLst>
          </p:cNvPr>
          <p:cNvCxnSpPr/>
          <p:nvPr/>
        </p:nvCxnSpPr>
        <p:spPr>
          <a:xfrm>
            <a:off x="7183904" y="4110259"/>
            <a:ext cx="801859" cy="977411"/>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05359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E7C09C9-D2CE-45AB-A147-54759DEC9E46}"/>
              </a:ext>
            </a:extLst>
          </p:cNvPr>
          <p:cNvSpPr>
            <a:spLocks noGrp="1"/>
          </p:cNvSpPr>
          <p:nvPr>
            <p:ph type="title"/>
          </p:nvPr>
        </p:nvSpPr>
        <p:spPr>
          <a:xfrm>
            <a:off x="6096000" y="266700"/>
            <a:ext cx="5355102" cy="2814125"/>
          </a:xfrm>
        </p:spPr>
        <p:txBody>
          <a:bodyPr>
            <a:normAutofit/>
          </a:bodyPr>
          <a:lstStyle/>
          <a:p>
            <a:r>
              <a:rPr lang="ru-RU" dirty="0">
                <a:latin typeface="Times New Roman" panose="02020603050405020304" pitchFamily="18" charset="0"/>
                <a:cs typeface="Times New Roman" panose="02020603050405020304" pitchFamily="18" charset="0"/>
              </a:rPr>
              <a:t>Социальная поддержка ветеранам труда </a:t>
            </a:r>
            <a:r>
              <a:rPr lang="ru-RU" dirty="0">
                <a:solidFill>
                  <a:srgbClr val="FF0000"/>
                </a:solidFill>
                <a:latin typeface="Times New Roman" panose="02020603050405020304" pitchFamily="18" charset="0"/>
                <a:cs typeface="Times New Roman" panose="02020603050405020304" pitchFamily="18" charset="0"/>
              </a:rPr>
              <a:t>(слайд № </a:t>
            </a:r>
            <a:r>
              <a:rPr lang="en-US" dirty="0">
                <a:solidFill>
                  <a:srgbClr val="FF0000"/>
                </a:solidFill>
                <a:latin typeface="Times New Roman" panose="02020603050405020304" pitchFamily="18" charset="0"/>
                <a:cs typeface="Times New Roman" panose="02020603050405020304" pitchFamily="18" charset="0"/>
              </a:rPr>
              <a:t>2</a:t>
            </a:r>
            <a:r>
              <a:rPr lang="ru-RU" dirty="0">
                <a:solidFill>
                  <a:srgbClr val="FF0000"/>
                </a:solidFill>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pic>
        <p:nvPicPr>
          <p:cNvPr id="4106" name="Picture 10">
            <a:extLst>
              <a:ext uri="{FF2B5EF4-FFF2-40B4-BE49-F238E27FC236}">
                <a16:creationId xmlns:a16="http://schemas.microsoft.com/office/drawing/2014/main" id="{E9764B18-C8AA-43EB-87BA-450B2AA0A87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3111" y="266700"/>
            <a:ext cx="5689387" cy="2814125"/>
          </a:xfrm>
          <a:prstGeom prst="rect">
            <a:avLst/>
          </a:prstGeom>
          <a:solidFill>
            <a:schemeClr val="bg2">
              <a:lumMod val="20000"/>
              <a:lumOff val="80000"/>
            </a:schemeClr>
          </a:solidFill>
        </p:spPr>
      </p:pic>
      <p:sp>
        <p:nvSpPr>
          <p:cNvPr id="7" name="Прямоугольник 6">
            <a:extLst>
              <a:ext uri="{FF2B5EF4-FFF2-40B4-BE49-F238E27FC236}">
                <a16:creationId xmlns:a16="http://schemas.microsoft.com/office/drawing/2014/main" id="{20CC90BB-EAF4-4689-AF19-01AAC5EB5AAE}"/>
              </a:ext>
            </a:extLst>
          </p:cNvPr>
          <p:cNvSpPr/>
          <p:nvPr/>
        </p:nvSpPr>
        <p:spPr>
          <a:xfrm>
            <a:off x="126609" y="3291840"/>
            <a:ext cx="11507373" cy="3299460"/>
          </a:xfrm>
          <a:prstGeom prst="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b="1" dirty="0">
                <a:solidFill>
                  <a:srgbClr val="FF0000"/>
                </a:solidFill>
                <a:latin typeface="Times New Roman" panose="02020603050405020304" pitchFamily="18" charset="0"/>
                <a:cs typeface="Times New Roman" panose="02020603050405020304" pitchFamily="18" charset="0"/>
              </a:rPr>
              <a:t>Ветераны труда  </a:t>
            </a:r>
            <a:r>
              <a:rPr lang="ru-RU" dirty="0">
                <a:solidFill>
                  <a:srgbClr val="FF0000"/>
                </a:solidFill>
                <a:latin typeface="Times New Roman" panose="02020603050405020304" pitchFamily="18" charset="0"/>
                <a:cs typeface="Times New Roman" panose="02020603050405020304" pitchFamily="18" charset="0"/>
              </a:rPr>
              <a:t>на основании </a:t>
            </a:r>
            <a:r>
              <a:rPr lang="ru-RU" sz="1600" dirty="0">
                <a:solidFill>
                  <a:srgbClr val="FF0000"/>
                </a:solidFill>
                <a:latin typeface="Times New Roman" panose="02020603050405020304" pitchFamily="18" charset="0"/>
                <a:cs typeface="Times New Roman" panose="02020603050405020304" pitchFamily="18" charset="0"/>
              </a:rPr>
              <a:t>ФЗ </a:t>
            </a:r>
            <a:r>
              <a:rPr lang="ru-RU" sz="1600" b="0" dirty="0">
                <a:solidFill>
                  <a:srgbClr val="FF0000"/>
                </a:solidFill>
                <a:effectLst/>
                <a:latin typeface="Times New Roman" panose="02020603050405020304" pitchFamily="18" charset="0"/>
                <a:cs typeface="Times New Roman" panose="02020603050405020304" pitchFamily="18" charset="0"/>
              </a:rPr>
              <a:t>от 12.01.1995 N 5-ФЗ (ред. от 26.03.2022</a:t>
            </a:r>
            <a:r>
              <a:rPr lang="ru-RU" sz="1600" b="0" dirty="0">
                <a:effectLst/>
                <a:latin typeface="Times New Roman" panose="02020603050405020304" pitchFamily="18" charset="0"/>
                <a:cs typeface="Times New Roman" panose="02020603050405020304" pitchFamily="18" charset="0"/>
              </a:rPr>
              <a:t>) </a:t>
            </a:r>
            <a:r>
              <a:rPr lang="ru-RU" sz="1600" dirty="0">
                <a:solidFill>
                  <a:srgbClr val="FF0000"/>
                </a:solidFill>
                <a:latin typeface="Times New Roman" panose="02020603050405020304" pitchFamily="18" charset="0"/>
                <a:cs typeface="Times New Roman" panose="02020603050405020304" pitchFamily="18" charset="0"/>
              </a:rPr>
              <a:t>«О ветеранах» (ст. 7) (</a:t>
            </a:r>
            <a:r>
              <a:rPr lang="ru-RU" sz="1600" b="0" i="0" dirty="0">
                <a:solidFill>
                  <a:srgbClr val="FF0000"/>
                </a:solidFill>
                <a:effectLst/>
                <a:latin typeface="Times New Roman" panose="02020603050405020304" pitchFamily="18" charset="0"/>
                <a:cs typeface="Times New Roman" panose="02020603050405020304" pitchFamily="18" charset="0"/>
              </a:rPr>
              <a:t>Областной закон Ростовской области от 18 сентября 2006 г. № 541-ЗС "О порядке и условиях присвоения звания "Ветеран труда" в Ростовской области« (в ред. от 23.06.2016) (ст. 2)</a:t>
            </a:r>
            <a:r>
              <a:rPr lang="ru-RU" sz="1600" b="0" i="0" dirty="0">
                <a:solidFill>
                  <a:srgbClr val="22272F"/>
                </a:solidFill>
                <a:effectLst/>
                <a:latin typeface="Times New Roman" panose="02020603050405020304" pitchFamily="18" charset="0"/>
                <a:cs typeface="Times New Roman" panose="02020603050405020304" pitchFamily="18" charset="0"/>
              </a:rPr>
              <a:t> </a:t>
            </a:r>
            <a:r>
              <a:rPr lang="ru-RU" sz="1600" dirty="0">
                <a:solidFill>
                  <a:srgbClr val="FF0000"/>
                </a:solidFill>
                <a:latin typeface="Times New Roman" panose="02020603050405020304" pitchFamily="18" charset="0"/>
                <a:cs typeface="Times New Roman" panose="02020603050405020304" pitchFamily="18" charset="0"/>
              </a:rPr>
              <a:t>:</a:t>
            </a:r>
          </a:p>
          <a:p>
            <a:pPr algn="just"/>
            <a:r>
              <a:rPr lang="ru-RU" sz="1800" b="0" dirty="0">
                <a:solidFill>
                  <a:schemeClr val="bg1"/>
                </a:solidFill>
                <a:effectLst/>
                <a:latin typeface="Times New Roman" panose="02020603050405020304" pitchFamily="18" charset="0"/>
              </a:rPr>
              <a:t>1) имеющие удостоверение "Ветеран труда" </a:t>
            </a:r>
          </a:p>
          <a:p>
            <a:pPr algn="just"/>
            <a:r>
              <a:rPr lang="ru-RU" sz="1800" b="0" dirty="0">
                <a:solidFill>
                  <a:schemeClr val="bg1"/>
                </a:solidFill>
                <a:effectLst/>
                <a:latin typeface="Times New Roman" panose="02020603050405020304" pitchFamily="18" charset="0"/>
              </a:rPr>
              <a:t>2) награжденные орденами или медалями СССР или РФ, либо удостоенные почетных званий СССР или РФ, либо награжденные почетными грамотами Президента РФ или удостоенные благодарности Президента РФ, либо награжденные ведомственными знаками отличия за заслуги в труде (службе) и продолжительную работу (службу) не менее 15 лет в соответствующей сфере деятельности (отрасли экономики) и имеющие трудовой (страховой) стаж, учитываемый для назначения пенсии, не менее 25 лет для мужчин и 20 лет для женщин или выслугу лет, необходимую для назначения пенсии за выслугу лет в календарном исчислении; лица, начавшие трудовую деятельность в несовершеннолетнем возрасте в период ВОВ и имеющие трудовой (страховой) стаж не менее 40 лет для мужчин и 35 лет для женщин.</a:t>
            </a:r>
            <a:r>
              <a:rPr lang="ru-RU" sz="1800" b="0" dirty="0">
                <a:effectLst/>
                <a:latin typeface="Times New Roman" panose="02020603050405020304" pitchFamily="18" charset="0"/>
              </a:rPr>
              <a:t> </a:t>
            </a:r>
            <a:endParaRPr lang="ru-RU"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2690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F20EAFC-30C8-4E04-A501-4020A84087F6}"/>
              </a:ext>
            </a:extLst>
          </p:cNvPr>
          <p:cNvSpPr>
            <a:spLocks noGrp="1"/>
          </p:cNvSpPr>
          <p:nvPr>
            <p:ph type="title"/>
          </p:nvPr>
        </p:nvSpPr>
        <p:spPr>
          <a:xfrm>
            <a:off x="5922498" y="266701"/>
            <a:ext cx="5584874" cy="2167010"/>
          </a:xfrm>
        </p:spPr>
        <p:txBody>
          <a:bodyPr/>
          <a:lstStyle/>
          <a:p>
            <a:r>
              <a:rPr lang="ru-RU" dirty="0">
                <a:latin typeface="Times New Roman" panose="02020603050405020304" pitchFamily="18" charset="0"/>
                <a:cs typeface="Times New Roman" panose="02020603050405020304" pitchFamily="18" charset="0"/>
              </a:rPr>
              <a:t>Социальная поддержка ветеранам труда </a:t>
            </a:r>
            <a:r>
              <a:rPr lang="ru-RU" dirty="0">
                <a:solidFill>
                  <a:srgbClr val="FF0000"/>
                </a:solidFill>
                <a:latin typeface="Times New Roman" panose="02020603050405020304" pitchFamily="18" charset="0"/>
                <a:cs typeface="Times New Roman" panose="02020603050405020304" pitchFamily="18" charset="0"/>
              </a:rPr>
              <a:t>(слайд № </a:t>
            </a:r>
            <a:r>
              <a:rPr lang="en-US" dirty="0">
                <a:solidFill>
                  <a:srgbClr val="FF0000"/>
                </a:solidFill>
                <a:latin typeface="Times New Roman" panose="02020603050405020304" pitchFamily="18" charset="0"/>
                <a:cs typeface="Times New Roman" panose="02020603050405020304" pitchFamily="18" charset="0"/>
              </a:rPr>
              <a:t>3</a:t>
            </a:r>
            <a:r>
              <a:rPr lang="ru-RU" dirty="0">
                <a:solidFill>
                  <a:srgbClr val="FF0000"/>
                </a:solidFill>
                <a:latin typeface="Times New Roman" panose="02020603050405020304" pitchFamily="18" charset="0"/>
                <a:cs typeface="Times New Roman" panose="02020603050405020304" pitchFamily="18" charset="0"/>
              </a:rPr>
              <a:t>)</a:t>
            </a:r>
            <a:endParaRPr lang="ru-RU" dirty="0"/>
          </a:p>
        </p:txBody>
      </p:sp>
      <p:sp>
        <p:nvSpPr>
          <p:cNvPr id="3" name="Объект 2">
            <a:extLst>
              <a:ext uri="{FF2B5EF4-FFF2-40B4-BE49-F238E27FC236}">
                <a16:creationId xmlns:a16="http://schemas.microsoft.com/office/drawing/2014/main" id="{09CF209A-3CF9-41AE-872F-8C380CA79753}"/>
              </a:ext>
            </a:extLst>
          </p:cNvPr>
          <p:cNvSpPr>
            <a:spLocks noGrp="1"/>
          </p:cNvSpPr>
          <p:nvPr>
            <p:ph idx="1"/>
          </p:nvPr>
        </p:nvSpPr>
        <p:spPr>
          <a:xfrm>
            <a:off x="233111" y="2546252"/>
            <a:ext cx="11822901" cy="4087251"/>
          </a:xfrm>
          <a:solidFill>
            <a:schemeClr val="bg2">
              <a:lumMod val="20000"/>
              <a:lumOff val="80000"/>
            </a:schemeClr>
          </a:solidFill>
        </p:spPr>
        <p:txBody>
          <a:bodyPr>
            <a:noAutofit/>
          </a:bodyPr>
          <a:lstStyle/>
          <a:p>
            <a:r>
              <a:rPr lang="ru-RU" sz="1600" b="0" i="0" dirty="0">
                <a:solidFill>
                  <a:srgbClr val="FF0000"/>
                </a:solidFill>
                <a:effectLst/>
                <a:latin typeface="Times New Roman" panose="02020603050405020304" pitchFamily="18" charset="0"/>
                <a:cs typeface="Times New Roman" panose="02020603050405020304" pitchFamily="18" charset="0"/>
              </a:rPr>
              <a:t>Областной закон Ростовской области от 20 сентября 2007 г. N 763-ЗС "О ветеранах труда Ростовской области« (в ред. от </a:t>
            </a:r>
            <a:r>
              <a:rPr lang="ru-RU" sz="1600" dirty="0">
                <a:solidFill>
                  <a:srgbClr val="FF0000"/>
                </a:solidFill>
                <a:effectLst/>
                <a:latin typeface="Times New Roman" panose="02020603050405020304" pitchFamily="18" charset="0"/>
                <a:cs typeface="Times New Roman" panose="02020603050405020304" pitchFamily="18" charset="0"/>
              </a:rPr>
              <a:t>22.02.2022).</a:t>
            </a:r>
          </a:p>
          <a:p>
            <a:r>
              <a:rPr lang="ru-RU" sz="1600" dirty="0">
                <a:solidFill>
                  <a:schemeClr val="bg1"/>
                </a:solidFill>
                <a:effectLst/>
                <a:latin typeface="Times New Roman" panose="02020603050405020304" pitchFamily="18" charset="0"/>
                <a:cs typeface="Times New Roman" panose="02020603050405020304" pitchFamily="18" charset="0"/>
              </a:rPr>
              <a:t>Звание </a:t>
            </a:r>
            <a:r>
              <a:rPr lang="ru-RU" sz="1600" b="1" dirty="0">
                <a:solidFill>
                  <a:srgbClr val="FF0000"/>
                </a:solidFill>
                <a:effectLst/>
                <a:latin typeface="Times New Roman" panose="02020603050405020304" pitchFamily="18" charset="0"/>
                <a:cs typeface="Times New Roman" panose="02020603050405020304" pitchFamily="18" charset="0"/>
              </a:rPr>
              <a:t>"Ветеран труда РО" </a:t>
            </a:r>
            <a:r>
              <a:rPr lang="ru-RU" sz="1600" dirty="0">
                <a:solidFill>
                  <a:schemeClr val="bg1"/>
                </a:solidFill>
                <a:effectLst/>
                <a:latin typeface="Times New Roman" panose="02020603050405020304" pitchFamily="18" charset="0"/>
                <a:cs typeface="Times New Roman" panose="02020603050405020304" pitchFamily="18" charset="0"/>
              </a:rPr>
              <a:t>присваивается: лицам, награжденным Почетной грамотой Администрации Ростовской области, Почетной грамотой Губернатора РО, званием "Почетный гражданин РО", орденом "За заслуги перед РО", орденом Атамана Платова, медалью ордена "За заслуги перед РО", медалью "За доблестный труд на благо Донского края", медалью Алексея Береста, знаком Губернатора РО "За ратную службу", знаком Губернатора РО "Во благо семьи и общества", знаком Губернатора РО "За милосердие и благотворительность", знаком Губернатора РО "За безупречную службу", знаком Губернатора РО "Во славу донского спорта", почетным званием "Трудовая династия Дона", Почетной грамотой Законодательного Собрания РО, памятным знаком "За развитие парламентаризма" или иными званиями, учреждаемыми Правительством РО, и имеющим трудовой стаж не менее 40 лет для мужчин и 35 лет для женщин, при условии осуществления ими трудовой деятельности на территории РО в течение не менее 25 лет для мужчин и 20 лет для женщин. В трудовой стаж, необходимый для присвоения звания "Ветеран труда РО", включаются периоды работы и (или) иной деятельности, которые включаются (засчитываются) в страховой стаж для установления страховых пенсий в соответствии с ФЗ от 28 декабря 2013 года № 400-ФЗ "О страховых пенсиях».</a:t>
            </a:r>
            <a:endParaRPr lang="ru-RU" sz="1600" dirty="0">
              <a:solidFill>
                <a:schemeClr val="bg1"/>
              </a:solidFill>
            </a:endParaRPr>
          </a:p>
          <a:p>
            <a:endParaRPr lang="ru-RU" sz="1600" b="0" i="0" dirty="0">
              <a:solidFill>
                <a:schemeClr val="bg1"/>
              </a:solidFill>
              <a:effectLst/>
              <a:latin typeface="Times New Roman" panose="02020603050405020304" pitchFamily="18" charset="0"/>
              <a:cs typeface="Times New Roman" panose="02020603050405020304" pitchFamily="18" charset="0"/>
            </a:endParaRPr>
          </a:p>
        </p:txBody>
      </p:sp>
      <p:pic>
        <p:nvPicPr>
          <p:cNvPr id="4" name="Picture 10">
            <a:extLst>
              <a:ext uri="{FF2B5EF4-FFF2-40B4-BE49-F238E27FC236}">
                <a16:creationId xmlns:a16="http://schemas.microsoft.com/office/drawing/2014/main" id="{6FE7B260-3513-4A8F-92CB-61903CB7A5A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3111" y="266701"/>
            <a:ext cx="5323627" cy="2167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0165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204FA38-34EC-4325-B3E0-CE780B967D84}"/>
              </a:ext>
            </a:extLst>
          </p:cNvPr>
          <p:cNvSpPr>
            <a:spLocks noGrp="1"/>
          </p:cNvSpPr>
          <p:nvPr>
            <p:ph type="title"/>
          </p:nvPr>
        </p:nvSpPr>
        <p:spPr>
          <a:xfrm>
            <a:off x="3847846" y="609600"/>
            <a:ext cx="7419710" cy="1326321"/>
          </a:xfrm>
        </p:spPr>
        <p:txBody>
          <a:bodyPr>
            <a:normAutofit/>
          </a:bodyPr>
          <a:lstStyle/>
          <a:p>
            <a:r>
              <a:rPr lang="ru-RU" sz="3200" dirty="0">
                <a:solidFill>
                  <a:srgbClr val="FF0000"/>
                </a:solidFill>
                <a:latin typeface="Times New Roman" panose="02020603050405020304" pitchFamily="18" charset="0"/>
                <a:cs typeface="Times New Roman" panose="02020603050405020304" pitchFamily="18" charset="0"/>
              </a:rPr>
              <a:t>Важная информация:</a:t>
            </a:r>
          </a:p>
        </p:txBody>
      </p:sp>
      <p:sp>
        <p:nvSpPr>
          <p:cNvPr id="3" name="Объект 2">
            <a:extLst>
              <a:ext uri="{FF2B5EF4-FFF2-40B4-BE49-F238E27FC236}">
                <a16:creationId xmlns:a16="http://schemas.microsoft.com/office/drawing/2014/main" id="{A0CDF853-6426-4BF6-8E1A-509D542B77B7}"/>
              </a:ext>
            </a:extLst>
          </p:cNvPr>
          <p:cNvSpPr>
            <a:spLocks noGrp="1"/>
          </p:cNvSpPr>
          <p:nvPr>
            <p:ph idx="1"/>
          </p:nvPr>
        </p:nvSpPr>
        <p:spPr>
          <a:xfrm>
            <a:off x="913795" y="2096063"/>
            <a:ext cx="10353762" cy="4361007"/>
          </a:xfrm>
          <a:solidFill>
            <a:schemeClr val="tx2"/>
          </a:solidFill>
        </p:spPr>
        <p:txBody>
          <a:bodyPr>
            <a:normAutofit fontScale="92500" lnSpcReduction="20000"/>
          </a:bodyPr>
          <a:lstStyle/>
          <a:p>
            <a:r>
              <a:rPr lang="ru-RU" sz="2600" dirty="0">
                <a:effectLst/>
                <a:latin typeface="Times New Roman" panose="02020603050405020304" pitchFamily="18" charset="0"/>
              </a:rPr>
              <a:t>    </a:t>
            </a:r>
            <a:r>
              <a:rPr lang="ru-RU" sz="2600" b="0" dirty="0">
                <a:solidFill>
                  <a:schemeClr val="bg1"/>
                </a:solidFill>
                <a:effectLst/>
                <a:latin typeface="Times New Roman" panose="02020603050405020304" pitchFamily="18" charset="0"/>
              </a:rPr>
              <a:t>Порядок и условия присвоения звания "Ветеран труда" определяются законами и иными нормативными правовыми актами субъектов РФ (ч. 4 ст. 7 ФЗ «О ветеранах»).</a:t>
            </a:r>
          </a:p>
          <a:p>
            <a:r>
              <a:rPr lang="ru-RU" sz="2600" b="0" dirty="0">
                <a:effectLst/>
                <a:latin typeface="Times New Roman" panose="02020603050405020304" pitchFamily="18" charset="0"/>
              </a:rPr>
              <a:t>    </a:t>
            </a:r>
            <a:r>
              <a:rPr lang="ru-RU" sz="2600" b="0" dirty="0">
                <a:solidFill>
                  <a:srgbClr val="FF0000"/>
                </a:solidFill>
                <a:effectLst/>
                <a:latin typeface="Times New Roman" panose="02020603050405020304" pitchFamily="18" charset="0"/>
              </a:rPr>
              <a:t>Меры социальной поддержки ветеранов труда</a:t>
            </a:r>
            <a:r>
              <a:rPr lang="ru-RU" sz="2600" b="0" dirty="0">
                <a:solidFill>
                  <a:schemeClr val="bg1"/>
                </a:solidFill>
                <a:effectLst/>
                <a:latin typeface="Times New Roman" panose="02020603050405020304" pitchFamily="18" charset="0"/>
              </a:rPr>
              <a:t>, а также граждан, приравненных к ним по состоянию на 31 декабря 2004 года, определяются законами и иными нормативными правовыми актами субъектов РФ (ст. 22). </a:t>
            </a:r>
          </a:p>
          <a:p>
            <a:r>
              <a:rPr lang="ru-RU" sz="2600" dirty="0">
                <a:solidFill>
                  <a:schemeClr val="bg1"/>
                </a:solidFill>
                <a:effectLst/>
                <a:latin typeface="Times New Roman" panose="02020603050405020304" pitchFamily="18" charset="0"/>
              </a:rPr>
              <a:t>   Это означает, что все меры социальной поддержки ветеранам труда на территории РО определяются </a:t>
            </a:r>
            <a:r>
              <a:rPr lang="ru-RU" sz="2600" i="0" dirty="0">
                <a:solidFill>
                  <a:schemeClr val="bg1"/>
                </a:solidFill>
                <a:effectLst/>
                <a:latin typeface="Times New Roman" panose="02020603050405020304" pitchFamily="18" charset="0"/>
                <a:cs typeface="Times New Roman" panose="02020603050405020304" pitchFamily="18" charset="0"/>
              </a:rPr>
              <a:t>Областным законом Ростовской области от 22 октября 2004 г. № 175-ЗС «О социальной поддержке ветеранов труда» </a:t>
            </a:r>
            <a:r>
              <a:rPr lang="ru-RU" sz="2600" i="0" dirty="0">
                <a:solidFill>
                  <a:srgbClr val="FF0000"/>
                </a:solidFill>
                <a:effectLst/>
                <a:latin typeface="Times New Roman" panose="02020603050405020304" pitchFamily="18" charset="0"/>
                <a:cs typeface="Times New Roman" panose="02020603050405020304" pitchFamily="18" charset="0"/>
              </a:rPr>
              <a:t>(в ред. от 22.02.2022 г.)</a:t>
            </a:r>
            <a:r>
              <a:rPr lang="ru-RU" sz="2600" dirty="0">
                <a:effectLst/>
                <a:latin typeface="Times New Roman" panose="02020603050405020304" pitchFamily="18" charset="0"/>
              </a:rPr>
              <a:t> </a:t>
            </a:r>
            <a:r>
              <a:rPr lang="ru-RU" sz="2000" b="0" dirty="0">
                <a:effectLst/>
                <a:latin typeface="Times New Roman" panose="02020603050405020304" pitchFamily="18" charset="0"/>
              </a:rPr>
              <a:t> </a:t>
            </a:r>
          </a:p>
          <a:p>
            <a:endParaRPr lang="ru-RU" dirty="0"/>
          </a:p>
        </p:txBody>
      </p:sp>
      <p:pic>
        <p:nvPicPr>
          <p:cNvPr id="5122" name="Picture 2">
            <a:extLst>
              <a:ext uri="{FF2B5EF4-FFF2-40B4-BE49-F238E27FC236}">
                <a16:creationId xmlns:a16="http://schemas.microsoft.com/office/drawing/2014/main" id="{4CF8D023-0897-45F4-857B-C51CA9A4D8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9549" y="207681"/>
            <a:ext cx="2779776" cy="18508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8634DCD1-9021-42BA-9174-FCE09F0BBF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471" y="207681"/>
            <a:ext cx="2438400" cy="1888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5547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C78C2F3-3CBB-41FF-8B73-B04A2254344D}"/>
              </a:ext>
            </a:extLst>
          </p:cNvPr>
          <p:cNvSpPr>
            <a:spLocks noGrp="1"/>
          </p:cNvSpPr>
          <p:nvPr>
            <p:ph type="title"/>
          </p:nvPr>
        </p:nvSpPr>
        <p:spPr>
          <a:xfrm>
            <a:off x="2321169" y="168812"/>
            <a:ext cx="9664504" cy="1767109"/>
          </a:xfrm>
          <a:solidFill>
            <a:schemeClr val="bg2">
              <a:lumMod val="50000"/>
            </a:schemeClr>
          </a:solidFill>
        </p:spPr>
        <p:txBody>
          <a:bodyPr>
            <a:normAutofit/>
          </a:bodyPr>
          <a:lstStyle/>
          <a:p>
            <a:r>
              <a:rPr lang="ru-RU" sz="1400" i="0" dirty="0">
                <a:effectLst/>
                <a:latin typeface="Times New Roman" panose="02020603050405020304" pitchFamily="18" charset="0"/>
                <a:cs typeface="Times New Roman" panose="02020603050405020304" pitchFamily="18" charset="0"/>
              </a:rPr>
              <a:t>Положение</a:t>
            </a:r>
            <a:br>
              <a:rPr lang="ru-RU" sz="1400" dirty="0">
                <a:latin typeface="Times New Roman" panose="02020603050405020304" pitchFamily="18" charset="0"/>
                <a:cs typeface="Times New Roman" panose="02020603050405020304" pitchFamily="18" charset="0"/>
              </a:rPr>
            </a:br>
            <a:r>
              <a:rPr lang="ru-RU" sz="1400" i="0" dirty="0">
                <a:effectLst/>
                <a:latin typeface="Times New Roman" panose="02020603050405020304" pitchFamily="18" charset="0"/>
                <a:cs typeface="Times New Roman" panose="02020603050405020304" pitchFamily="18" charset="0"/>
              </a:rPr>
              <a:t>о порядке предоставления льготного проезда на территории Ростовской области для отдельных категорий граждан, оказание мер социальной поддержки которым относится к ведению Российской Федерации и субъектов Российской Федерации, и условиях обеспечения им равной доступности услуг общественного транспорта (утв. Постановлением Правительства Ростовской области от 15 декабря 2011 г. N 232)</a:t>
            </a:r>
            <a:endParaRPr lang="ru-RU" sz="1400"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827297F1-1741-4FB8-A40B-18B4E1C1F988}"/>
              </a:ext>
            </a:extLst>
          </p:cNvPr>
          <p:cNvSpPr>
            <a:spLocks noGrp="1"/>
          </p:cNvSpPr>
          <p:nvPr>
            <p:ph idx="1"/>
          </p:nvPr>
        </p:nvSpPr>
        <p:spPr>
          <a:xfrm>
            <a:off x="365760" y="2096064"/>
            <a:ext cx="11718388" cy="4593124"/>
          </a:xfrm>
          <a:solidFill>
            <a:schemeClr val="tx2"/>
          </a:solidFill>
        </p:spPr>
        <p:txBody>
          <a:bodyPr>
            <a:normAutofit fontScale="85000" lnSpcReduction="20000"/>
          </a:bodyPr>
          <a:lstStyle/>
          <a:p>
            <a:pPr algn="just"/>
            <a:r>
              <a:rPr lang="ru-RU" b="0" i="0" dirty="0">
                <a:solidFill>
                  <a:srgbClr val="FF0000"/>
                </a:solidFill>
                <a:effectLst/>
                <a:latin typeface="PT Serif" panose="020A0603040505020204" pitchFamily="18" charset="-52"/>
              </a:rPr>
              <a:t>2.</a:t>
            </a:r>
            <a:r>
              <a:rPr lang="ru-RU" b="0" i="0" dirty="0">
                <a:solidFill>
                  <a:srgbClr val="22272F"/>
                </a:solidFill>
                <a:effectLst/>
                <a:latin typeface="PT Serif" panose="020A0603040505020204" pitchFamily="18" charset="-52"/>
              </a:rPr>
              <a:t> Право на льготный проезд на общественном транспорте по городским и внутрирайонным маршрутам предоставляется </a:t>
            </a:r>
            <a:r>
              <a:rPr lang="ru-RU" b="0" i="0" dirty="0">
                <a:solidFill>
                  <a:srgbClr val="FF0000"/>
                </a:solidFill>
                <a:effectLst/>
                <a:latin typeface="PT Serif" panose="020A0603040505020204" pitchFamily="18" charset="-52"/>
              </a:rPr>
              <a:t>федеральным льготникам</a:t>
            </a:r>
            <a:r>
              <a:rPr lang="ru-RU" b="0" i="0" dirty="0">
                <a:solidFill>
                  <a:srgbClr val="22272F"/>
                </a:solidFill>
                <a:effectLst/>
                <a:latin typeface="PT Serif" panose="020A0603040505020204" pitchFamily="18" charset="-52"/>
              </a:rPr>
              <a:t>, независимо от размера ежемесячных денежных выплат, которые они получают, по единым социальным проездным билетам стоимостью 276,0 рубля, реализуемым организациями, осуществляющими выплату пенсий, федеральным льготникам и лицам, сопровождающим инвалидов I группы и детей-инвалидов.</a:t>
            </a:r>
          </a:p>
          <a:p>
            <a:pPr algn="just"/>
            <a:r>
              <a:rPr lang="ru-RU" b="0" i="0" dirty="0">
                <a:solidFill>
                  <a:srgbClr val="22272F"/>
                </a:solidFill>
                <a:effectLst/>
                <a:latin typeface="PT Serif" panose="020A0603040505020204" pitchFamily="18" charset="-52"/>
              </a:rPr>
              <a:t>С 1 февраля 2021 г. стоимость единого социального проездного билета составит 287,0 рубля.</a:t>
            </a:r>
          </a:p>
          <a:p>
            <a:pPr algn="just"/>
            <a:r>
              <a:rPr lang="ru-RU" b="0" i="0" dirty="0">
                <a:solidFill>
                  <a:srgbClr val="FF0000"/>
                </a:solidFill>
                <a:effectLst/>
                <a:latin typeface="PT Serif" panose="020A0603040505020204" pitchFamily="18" charset="-52"/>
              </a:rPr>
              <a:t>3.</a:t>
            </a:r>
            <a:r>
              <a:rPr lang="ru-RU" b="0" i="0" dirty="0">
                <a:solidFill>
                  <a:srgbClr val="22272F"/>
                </a:solidFill>
                <a:effectLst/>
                <a:latin typeface="PT Serif" panose="020A0603040505020204" pitchFamily="18" charset="-52"/>
              </a:rPr>
              <a:t> Для льготного проезда на общественном транспорте по городским и внутрирайонным маршрутам федеральными льготниками в транспорте предъявляются </a:t>
            </a:r>
            <a:r>
              <a:rPr lang="ru-RU" b="0" i="0" dirty="0">
                <a:solidFill>
                  <a:srgbClr val="FF0000"/>
                </a:solidFill>
                <a:effectLst/>
                <a:latin typeface="PT Serif" panose="020A0603040505020204" pitchFamily="18" charset="-52"/>
              </a:rPr>
              <a:t>единый социальный проездной билет </a:t>
            </a:r>
            <a:r>
              <a:rPr lang="ru-RU" b="0" i="0" dirty="0">
                <a:solidFill>
                  <a:srgbClr val="22272F"/>
                </a:solidFill>
                <a:effectLst/>
                <a:latin typeface="PT Serif" panose="020A0603040505020204" pitchFamily="18" charset="-52"/>
              </a:rPr>
              <a:t>и </a:t>
            </a:r>
            <a:r>
              <a:rPr lang="ru-RU" b="0" i="0" dirty="0">
                <a:solidFill>
                  <a:srgbClr val="FF0000"/>
                </a:solidFill>
                <a:effectLst/>
                <a:latin typeface="PT Serif" panose="020A0603040505020204" pitchFamily="18" charset="-52"/>
              </a:rPr>
              <a:t>следующие документы либо их копии</a:t>
            </a:r>
            <a:r>
              <a:rPr lang="ru-RU" b="0" i="0" dirty="0">
                <a:solidFill>
                  <a:srgbClr val="22272F"/>
                </a:solidFill>
                <a:effectLst/>
                <a:latin typeface="PT Serif" panose="020A0603040505020204" pitchFamily="18" charset="-52"/>
              </a:rPr>
              <a:t>, заверенные руководителем органа социальной защиты населения городского округа или муниципального района по месту регистрации федерального льготника:</a:t>
            </a:r>
          </a:p>
          <a:p>
            <a:pPr algn="just"/>
            <a:r>
              <a:rPr lang="ru-RU" b="0" i="0" dirty="0">
                <a:solidFill>
                  <a:srgbClr val="FF0000"/>
                </a:solidFill>
                <a:effectLst/>
                <a:latin typeface="PT Serif" panose="020A0603040505020204" pitchFamily="18" charset="-52"/>
              </a:rPr>
              <a:t>удостоверение ветерана Великой Отечественной войны;</a:t>
            </a:r>
          </a:p>
          <a:p>
            <a:pPr algn="just"/>
            <a:r>
              <a:rPr lang="ru-RU" b="0" i="0" dirty="0">
                <a:solidFill>
                  <a:srgbClr val="FF0000"/>
                </a:solidFill>
                <a:effectLst/>
                <a:latin typeface="PT Serif" panose="020A0603040505020204" pitchFamily="18" charset="-52"/>
              </a:rPr>
              <a:t>удостоверение о праве на льготы;</a:t>
            </a:r>
          </a:p>
          <a:p>
            <a:pPr algn="just"/>
            <a:r>
              <a:rPr lang="ru-RU" b="0" i="0" dirty="0">
                <a:solidFill>
                  <a:srgbClr val="FF0000"/>
                </a:solidFill>
                <a:effectLst/>
                <a:latin typeface="PT Serif" panose="020A0603040505020204" pitchFamily="18" charset="-52"/>
              </a:rPr>
              <a:t>удостоверение, выданное гражданам, подвергшимся радиационному воздействию;</a:t>
            </a:r>
          </a:p>
          <a:p>
            <a:pPr algn="just"/>
            <a:r>
              <a:rPr lang="ru-RU" b="0" i="0" dirty="0">
                <a:solidFill>
                  <a:srgbClr val="FF0000"/>
                </a:solidFill>
                <a:effectLst/>
                <a:latin typeface="PT Serif" panose="020A0603040505020204" pitchFamily="18" charset="-52"/>
              </a:rPr>
              <a:t>справка Бюро медико-социальной экспертизы (справка ВТЭК).</a:t>
            </a:r>
          </a:p>
          <a:p>
            <a:pPr algn="just"/>
            <a:endParaRPr lang="ru-RU" b="0" i="0" dirty="0">
              <a:solidFill>
                <a:srgbClr val="22272F"/>
              </a:solidFill>
              <a:effectLst/>
              <a:latin typeface="PT Serif" panose="020A0603040505020204" pitchFamily="18" charset="-52"/>
            </a:endParaRPr>
          </a:p>
          <a:p>
            <a:endParaRPr lang="ru-RU" dirty="0"/>
          </a:p>
        </p:txBody>
      </p:sp>
      <p:pic>
        <p:nvPicPr>
          <p:cNvPr id="4" name="Picture 2">
            <a:extLst>
              <a:ext uri="{FF2B5EF4-FFF2-40B4-BE49-F238E27FC236}">
                <a16:creationId xmlns:a16="http://schemas.microsoft.com/office/drawing/2014/main" id="{BFB9808A-7EDA-4486-B181-9763D88C19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27" y="366566"/>
            <a:ext cx="2114842"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985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2F9FD0A-D55C-465B-BBF7-EC28967B3AD7}"/>
              </a:ext>
            </a:extLst>
          </p:cNvPr>
          <p:cNvSpPr>
            <a:spLocks noGrp="1"/>
          </p:cNvSpPr>
          <p:nvPr>
            <p:ph type="title"/>
          </p:nvPr>
        </p:nvSpPr>
        <p:spPr>
          <a:xfrm>
            <a:off x="2855742" y="218050"/>
            <a:ext cx="8468720" cy="1436518"/>
          </a:xfrm>
        </p:spPr>
        <p:txBody>
          <a:bodyPr>
            <a:normAutofit fontScale="90000"/>
          </a:bodyPr>
          <a:lstStyle/>
          <a:p>
            <a:r>
              <a:rPr lang="ru-RU" sz="2800" i="0" dirty="0">
                <a:effectLst/>
                <a:latin typeface="Times New Roman" panose="02020603050405020304" pitchFamily="18" charset="0"/>
                <a:cs typeface="Times New Roman" panose="02020603050405020304" pitchFamily="18" charset="0"/>
              </a:rPr>
              <a:t>Областной закон Ростовской области от 22 октября 2004 г. № 175-ЗС «О социальной поддержке ветеранов труда» </a:t>
            </a:r>
            <a:r>
              <a:rPr lang="ru-RU" sz="1600" i="0" dirty="0">
                <a:solidFill>
                  <a:srgbClr val="FF0000"/>
                </a:solidFill>
                <a:effectLst/>
                <a:latin typeface="Times New Roman" panose="02020603050405020304" pitchFamily="18" charset="0"/>
                <a:cs typeface="Times New Roman" panose="02020603050405020304" pitchFamily="18" charset="0"/>
              </a:rPr>
              <a:t>(в ред. от 22.02.2022 г.)</a:t>
            </a:r>
            <a:endParaRPr lang="ru-RU" sz="1600" dirty="0">
              <a:solidFill>
                <a:srgbClr val="FF0000"/>
              </a:solidFill>
              <a:latin typeface="Times New Roman" panose="02020603050405020304" pitchFamily="18" charset="0"/>
              <a:cs typeface="Times New Roman" panose="02020603050405020304" pitchFamily="18" charset="0"/>
            </a:endParaRPr>
          </a:p>
        </p:txBody>
      </p:sp>
      <p:graphicFrame>
        <p:nvGraphicFramePr>
          <p:cNvPr id="4" name="Таблица 4">
            <a:extLst>
              <a:ext uri="{FF2B5EF4-FFF2-40B4-BE49-F238E27FC236}">
                <a16:creationId xmlns:a16="http://schemas.microsoft.com/office/drawing/2014/main" id="{EBBDDE02-5446-471F-96FC-106DC737FA39}"/>
              </a:ext>
            </a:extLst>
          </p:cNvPr>
          <p:cNvGraphicFramePr>
            <a:graphicFrameLocks noGrp="1"/>
          </p:cNvGraphicFramePr>
          <p:nvPr>
            <p:ph idx="1"/>
            <p:extLst>
              <p:ext uri="{D42A27DB-BD31-4B8C-83A1-F6EECF244321}">
                <p14:modId xmlns:p14="http://schemas.microsoft.com/office/powerpoint/2010/main" val="4258405644"/>
              </p:ext>
            </p:extLst>
          </p:nvPr>
        </p:nvGraphicFramePr>
        <p:xfrm>
          <a:off x="534572" y="1654567"/>
          <a:ext cx="11296358" cy="4985384"/>
        </p:xfrm>
        <a:graphic>
          <a:graphicData uri="http://schemas.openxmlformats.org/drawingml/2006/table">
            <a:tbl>
              <a:tblPr firstRow="1" bandRow="1">
                <a:tableStyleId>{F5AB1C69-6EDB-4FF4-983F-18BD219EF322}</a:tableStyleId>
              </a:tblPr>
              <a:tblGrid>
                <a:gridCol w="2390689">
                  <a:extLst>
                    <a:ext uri="{9D8B030D-6E8A-4147-A177-3AD203B41FA5}">
                      <a16:colId xmlns:a16="http://schemas.microsoft.com/office/drawing/2014/main" val="2756431308"/>
                    </a:ext>
                  </a:extLst>
                </a:gridCol>
                <a:gridCol w="8905669">
                  <a:extLst>
                    <a:ext uri="{9D8B030D-6E8A-4147-A177-3AD203B41FA5}">
                      <a16:colId xmlns:a16="http://schemas.microsoft.com/office/drawing/2014/main" val="1136324833"/>
                    </a:ext>
                  </a:extLst>
                </a:gridCol>
              </a:tblGrid>
              <a:tr h="997077">
                <a:tc>
                  <a:txBody>
                    <a:bodyPr/>
                    <a:lstStyle/>
                    <a:p>
                      <a:pPr algn="ctr"/>
                      <a:r>
                        <a:rPr lang="ru-RU" dirty="0">
                          <a:solidFill>
                            <a:schemeClr val="bg1"/>
                          </a:solidFill>
                          <a:latin typeface="Times New Roman" panose="02020603050405020304" pitchFamily="18" charset="0"/>
                          <a:cs typeface="Times New Roman" panose="02020603050405020304" pitchFamily="18" charset="0"/>
                        </a:rPr>
                        <a:t>Ветераны труда (федеральные) и ветераны труда РО</a:t>
                      </a:r>
                    </a:p>
                  </a:txBody>
                  <a:tcPr/>
                </a:tc>
                <a:tc>
                  <a:txBody>
                    <a:bodyPr/>
                    <a:lstStyle/>
                    <a:p>
                      <a:pPr algn="ctr"/>
                      <a:endParaRPr lang="ru-RU" dirty="0"/>
                    </a:p>
                    <a:p>
                      <a:pPr algn="ctr"/>
                      <a:r>
                        <a:rPr lang="ru-RU" sz="2000" dirty="0">
                          <a:solidFill>
                            <a:srgbClr val="FF0000"/>
                          </a:solidFill>
                        </a:rPr>
                        <a:t>Социальная поддержка</a:t>
                      </a:r>
                    </a:p>
                  </a:txBody>
                  <a:tcPr/>
                </a:tc>
                <a:extLst>
                  <a:ext uri="{0D108BD9-81ED-4DB2-BD59-A6C34878D82A}">
                    <a16:rowId xmlns:a16="http://schemas.microsoft.com/office/drawing/2014/main" val="256791652"/>
                  </a:ext>
                </a:extLst>
              </a:tr>
              <a:tr h="3988307">
                <a:tc>
                  <a:txBody>
                    <a:bodyPr/>
                    <a:lstStyle/>
                    <a:p>
                      <a:endParaRPr lang="ru-RU" sz="1800" kern="1200" dirty="0">
                        <a:solidFill>
                          <a:schemeClr val="dk1"/>
                        </a:solidFill>
                        <a:effectLst/>
                        <a:latin typeface="+mn-lt"/>
                        <a:ea typeface="+mn-ea"/>
                        <a:cs typeface="+mn-cs"/>
                      </a:endParaRPr>
                    </a:p>
                    <a:p>
                      <a:endParaRPr lang="ru-RU" sz="1800" kern="1200" dirty="0">
                        <a:solidFill>
                          <a:schemeClr val="dk1"/>
                        </a:solidFill>
                        <a:effectLst/>
                        <a:latin typeface="+mn-lt"/>
                        <a:ea typeface="+mn-ea"/>
                        <a:cs typeface="+mn-cs"/>
                      </a:endParaRPr>
                    </a:p>
                    <a:p>
                      <a:r>
                        <a:rPr lang="ru-RU" sz="1800" kern="1200" dirty="0">
                          <a:solidFill>
                            <a:schemeClr val="dk1"/>
                          </a:solidFill>
                          <a:effectLst/>
                          <a:latin typeface="+mn-lt"/>
                          <a:ea typeface="+mn-ea"/>
                          <a:cs typeface="+mn-cs"/>
                        </a:rPr>
                        <a:t>Ветераны труда, достигшие возраста 55 лет для женщин и 60 лет для мужчин</a:t>
                      </a:r>
                      <a:endParaRPr lang="ru-RU" dirty="0"/>
                    </a:p>
                  </a:txBody>
                  <a:tcPr/>
                </a:tc>
                <a:tc>
                  <a:txBody>
                    <a:bodyPr/>
                    <a:lstStyle/>
                    <a:p>
                      <a:r>
                        <a:rPr lang="ru-RU" sz="1800" u="none" strike="noStrike" kern="1200" dirty="0">
                          <a:solidFill>
                            <a:srgbClr val="FF0000"/>
                          </a:solidFill>
                          <a:effectLst/>
                          <a:latin typeface="+mn-lt"/>
                          <a:ea typeface="+mn-ea"/>
                          <a:cs typeface="+mn-cs"/>
                          <a:hlinkClick r:id="rId2">
                            <a:extLst>
                              <a:ext uri="{A12FA001-AC4F-418D-AE19-62706E023703}">
                                <ahyp:hlinkClr xmlns:ahyp="http://schemas.microsoft.com/office/drawing/2018/hyperlinkcolor" val="tx"/>
                              </a:ext>
                            </a:extLst>
                          </a:hlinkClick>
                        </a:rPr>
                        <a:t>а)</a:t>
                      </a:r>
                      <a:r>
                        <a:rPr lang="ru-RU" sz="1800" kern="1200" dirty="0">
                          <a:solidFill>
                            <a:schemeClr val="dk1"/>
                          </a:solidFill>
                          <a:effectLst/>
                          <a:latin typeface="+mn-lt"/>
                          <a:ea typeface="+mn-ea"/>
                          <a:cs typeface="+mn-cs"/>
                        </a:rPr>
                        <a:t> пользование поликлиниками, к которым указанные лица были прикреплены в период работы, бесплатное оказание медицинской помощи в государственных или муниципальных медицинских организациях;</a:t>
                      </a:r>
                    </a:p>
                    <a:p>
                      <a:r>
                        <a:rPr lang="ru-RU" sz="1800" u="none" strike="noStrike" kern="1200" dirty="0">
                          <a:solidFill>
                            <a:srgbClr val="FF0000"/>
                          </a:solidFill>
                          <a:effectLst/>
                          <a:latin typeface="+mn-lt"/>
                          <a:ea typeface="+mn-ea"/>
                          <a:cs typeface="+mn-cs"/>
                          <a:hlinkClick r:id="rId3">
                            <a:extLst>
                              <a:ext uri="{A12FA001-AC4F-418D-AE19-62706E023703}">
                                <ahyp:hlinkClr xmlns:ahyp="http://schemas.microsoft.com/office/drawing/2018/hyperlinkcolor" val="tx"/>
                              </a:ext>
                            </a:extLst>
                          </a:hlinkClick>
                        </a:rPr>
                        <a:t>б)</a:t>
                      </a:r>
                      <a:r>
                        <a:rPr lang="ru-RU" sz="1800" kern="1200" dirty="0">
                          <a:solidFill>
                            <a:schemeClr val="dk1"/>
                          </a:solidFill>
                          <a:effectLst/>
                          <a:latin typeface="+mn-lt"/>
                          <a:ea typeface="+mn-ea"/>
                          <a:cs typeface="+mn-cs"/>
                        </a:rPr>
                        <a:t> бесплатные изготовление и ремонт зубных протезов</a:t>
                      </a:r>
                    </a:p>
                    <a:p>
                      <a:pPr marL="0" marR="0" lvl="0" indent="0" algn="l" defTabSz="914400" rtl="0" eaLnBrk="1" fontAlgn="auto" latinLnBrk="0" hangingPunct="1">
                        <a:lnSpc>
                          <a:spcPct val="100000"/>
                        </a:lnSpc>
                        <a:spcBef>
                          <a:spcPts val="0"/>
                        </a:spcBef>
                        <a:spcAft>
                          <a:spcPts val="0"/>
                        </a:spcAft>
                        <a:buClrTx/>
                        <a:buSzTx/>
                        <a:buFontTx/>
                        <a:buNone/>
                        <a:tabLst/>
                        <a:defRPr/>
                      </a:pPr>
                      <a:r>
                        <a:rPr lang="ru-RU" sz="1800" u="none" strike="noStrike" kern="1200" dirty="0">
                          <a:solidFill>
                            <a:srgbClr val="FF0000"/>
                          </a:solidFill>
                          <a:effectLst/>
                          <a:latin typeface="+mn-lt"/>
                          <a:ea typeface="+mn-ea"/>
                          <a:cs typeface="+mn-cs"/>
                          <a:hlinkClick r:id="rId4">
                            <a:extLst>
                              <a:ext uri="{A12FA001-AC4F-418D-AE19-62706E023703}">
                                <ahyp:hlinkClr xmlns:ahyp="http://schemas.microsoft.com/office/drawing/2018/hyperlinkcolor" val="tx"/>
                              </a:ext>
                            </a:extLst>
                          </a:hlinkClick>
                        </a:rPr>
                        <a:t>в)</a:t>
                      </a:r>
                      <a:r>
                        <a:rPr lang="ru-RU" sz="1800" kern="1200" dirty="0">
                          <a:solidFill>
                            <a:schemeClr val="dk1"/>
                          </a:solidFill>
                          <a:effectLst/>
                          <a:latin typeface="+mn-lt"/>
                          <a:ea typeface="+mn-ea"/>
                          <a:cs typeface="+mn-cs"/>
                        </a:rPr>
                        <a:t> ежемесячная денежная выплата в размере </a:t>
                      </a:r>
                      <a:r>
                        <a:rPr lang="ru-RU" sz="1800" kern="1200" dirty="0">
                          <a:solidFill>
                            <a:srgbClr val="FF0000"/>
                          </a:solidFill>
                          <a:effectLst/>
                          <a:latin typeface="+mn-lt"/>
                          <a:ea typeface="+mn-ea"/>
                          <a:cs typeface="+mn-cs"/>
                        </a:rPr>
                        <a:t>1000 </a:t>
                      </a:r>
                      <a:r>
                        <a:rPr lang="ru-RU" sz="1800" kern="1200" dirty="0">
                          <a:solidFill>
                            <a:schemeClr val="dk1"/>
                          </a:solidFill>
                          <a:effectLst/>
                          <a:latin typeface="+mn-lt"/>
                          <a:ea typeface="+mn-ea"/>
                          <a:cs typeface="+mn-cs"/>
                        </a:rPr>
                        <a:t>рублей. Размер ежемесячной денежной выплаты ежегодно увеличивается (индексируется) исходя из определенного областным законом об областном бюджете уровня инфляции. Проиндексированная сумма подлежит округлению до целого рубля в сторону увеличения.</a:t>
                      </a:r>
                    </a:p>
                    <a:p>
                      <a:r>
                        <a:rPr lang="ru-RU" sz="1800" u="none" strike="noStrike" kern="1200" dirty="0">
                          <a:solidFill>
                            <a:srgbClr val="FF0000"/>
                          </a:solidFill>
                          <a:effectLst/>
                          <a:latin typeface="+mn-lt"/>
                          <a:ea typeface="+mn-ea"/>
                          <a:cs typeface="+mn-cs"/>
                          <a:hlinkClick r:id="rId5">
                            <a:extLst>
                              <a:ext uri="{A12FA001-AC4F-418D-AE19-62706E023703}">
                                <ahyp:hlinkClr xmlns:ahyp="http://schemas.microsoft.com/office/drawing/2018/hyperlinkcolor" val="tx"/>
                              </a:ext>
                            </a:extLst>
                          </a:hlinkClick>
                        </a:rPr>
                        <a:t>г)</a:t>
                      </a:r>
                      <a:r>
                        <a:rPr lang="ru-RU" sz="1800" u="none" kern="1200" dirty="0">
                          <a:solidFill>
                            <a:schemeClr val="dk1"/>
                          </a:solidFill>
                          <a:effectLst/>
                          <a:latin typeface="+mn-lt"/>
                          <a:ea typeface="+mn-ea"/>
                          <a:cs typeface="+mn-cs"/>
                        </a:rPr>
                        <a:t> </a:t>
                      </a:r>
                      <a:r>
                        <a:rPr lang="ru-RU" sz="1800" kern="1200" dirty="0">
                          <a:solidFill>
                            <a:schemeClr val="dk1"/>
                          </a:solidFill>
                          <a:effectLst/>
                          <a:latin typeface="+mn-lt"/>
                          <a:ea typeface="+mn-ea"/>
                          <a:cs typeface="+mn-cs"/>
                        </a:rPr>
                        <a:t>компенсация расходов на оплату жилых помещений и коммунальных услуг (и </a:t>
                      </a:r>
                      <a:r>
                        <a:rPr lang="ru-RU" sz="1800" b="0" i="0" kern="1200" dirty="0">
                          <a:solidFill>
                            <a:schemeClr val="dk1"/>
                          </a:solidFill>
                          <a:effectLst/>
                          <a:latin typeface="+mn-lt"/>
                          <a:ea typeface="+mn-ea"/>
                          <a:cs typeface="+mn-cs"/>
                        </a:rPr>
                        <a:t>взноса на капитальный ремонт общего имущества в многоквартирном доме) </a:t>
                      </a:r>
                      <a:r>
                        <a:rPr lang="ru-RU" sz="1800" kern="1200" dirty="0">
                          <a:solidFill>
                            <a:schemeClr val="dk1"/>
                          </a:solidFill>
                          <a:effectLst/>
                          <a:latin typeface="+mn-lt"/>
                          <a:ea typeface="+mn-ea"/>
                          <a:cs typeface="+mn-cs"/>
                        </a:rPr>
                        <a:t>50%;</a:t>
                      </a:r>
                    </a:p>
                    <a:p>
                      <a:r>
                        <a:rPr lang="ru-RU" sz="1800" u="sng" strike="noStrike" kern="1200" dirty="0">
                          <a:solidFill>
                            <a:srgbClr val="FF0000"/>
                          </a:solidFill>
                          <a:effectLst/>
                          <a:latin typeface="+mn-lt"/>
                          <a:ea typeface="+mn-ea"/>
                          <a:cs typeface="+mn-cs"/>
                        </a:rPr>
                        <a:t>д</a:t>
                      </a:r>
                      <a:r>
                        <a:rPr lang="ru-RU" sz="1800" u="none" strike="noStrike" kern="1200" dirty="0">
                          <a:solidFill>
                            <a:srgbClr val="FF0000"/>
                          </a:solidFill>
                          <a:effectLst/>
                          <a:latin typeface="+mn-lt"/>
                          <a:ea typeface="+mn-ea"/>
                          <a:cs typeface="+mn-cs"/>
                        </a:rPr>
                        <a:t>)</a:t>
                      </a:r>
                      <a:r>
                        <a:rPr lang="ru-RU" sz="1800" kern="1200" dirty="0">
                          <a:solidFill>
                            <a:schemeClr val="dk1"/>
                          </a:solidFill>
                          <a:effectLst/>
                          <a:latin typeface="+mn-lt"/>
                          <a:ea typeface="+mn-ea"/>
                          <a:cs typeface="+mn-cs"/>
                        </a:rPr>
                        <a:t> компенсация 50 % затрат на абонентскую плату за телефон и пользование радио, коллективной телевизионной антенной.</a:t>
                      </a:r>
                      <a:endParaRPr lang="ru-RU" dirty="0"/>
                    </a:p>
                  </a:txBody>
                  <a:tcPr/>
                </a:tc>
                <a:extLst>
                  <a:ext uri="{0D108BD9-81ED-4DB2-BD59-A6C34878D82A}">
                    <a16:rowId xmlns:a16="http://schemas.microsoft.com/office/drawing/2014/main" val="1388429294"/>
                  </a:ext>
                </a:extLst>
              </a:tr>
            </a:tbl>
          </a:graphicData>
        </a:graphic>
      </p:graphicFrame>
      <p:pic>
        <p:nvPicPr>
          <p:cNvPr id="5" name="Picture 2">
            <a:extLst>
              <a:ext uri="{FF2B5EF4-FFF2-40B4-BE49-F238E27FC236}">
                <a16:creationId xmlns:a16="http://schemas.microsoft.com/office/drawing/2014/main" id="{712B213B-6B22-419F-B0A7-2E84DECC61F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1070" y="218049"/>
            <a:ext cx="2438400"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9918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6697650-BACF-4EBD-B1E3-FAC12246085C}"/>
              </a:ext>
            </a:extLst>
          </p:cNvPr>
          <p:cNvSpPr>
            <a:spLocks noGrp="1"/>
          </p:cNvSpPr>
          <p:nvPr>
            <p:ph type="title"/>
          </p:nvPr>
        </p:nvSpPr>
        <p:spPr>
          <a:xfrm>
            <a:off x="5613009" y="609600"/>
            <a:ext cx="5654547" cy="1326321"/>
          </a:xfrm>
        </p:spPr>
        <p:txBody>
          <a:bodyPr/>
          <a:lstStyle/>
          <a:p>
            <a:r>
              <a:rPr lang="ru-RU" dirty="0">
                <a:solidFill>
                  <a:srgbClr val="FF0000"/>
                </a:solidFill>
              </a:rPr>
              <a:t>Важная информация:</a:t>
            </a:r>
          </a:p>
        </p:txBody>
      </p:sp>
      <p:sp>
        <p:nvSpPr>
          <p:cNvPr id="3" name="Объект 2">
            <a:extLst>
              <a:ext uri="{FF2B5EF4-FFF2-40B4-BE49-F238E27FC236}">
                <a16:creationId xmlns:a16="http://schemas.microsoft.com/office/drawing/2014/main" id="{ADE1D365-80DE-42AA-88BD-6B843DF8E72D}"/>
              </a:ext>
            </a:extLst>
          </p:cNvPr>
          <p:cNvSpPr>
            <a:spLocks noGrp="1"/>
          </p:cNvSpPr>
          <p:nvPr>
            <p:ph idx="1"/>
          </p:nvPr>
        </p:nvSpPr>
        <p:spPr>
          <a:solidFill>
            <a:schemeClr val="tx2"/>
          </a:solidFill>
        </p:spPr>
        <p:txBody>
          <a:bodyPr>
            <a:normAutofit/>
          </a:bodyPr>
          <a:lstStyle/>
          <a:p>
            <a:r>
              <a:rPr lang="ru-RU" sz="2400" b="0" i="0" dirty="0">
                <a:solidFill>
                  <a:schemeClr val="bg1"/>
                </a:solidFill>
                <a:effectLst/>
                <a:latin typeface="Times New Roman" panose="02020603050405020304" pitchFamily="18" charset="0"/>
                <a:cs typeface="Times New Roman" panose="02020603050405020304" pitchFamily="18" charset="0"/>
              </a:rPr>
              <a:t>Предприятия, учреждения, организации независимо от форм собственности, органы местного самоуправления вправе устанавливать, исходя из специфики и условий труда </a:t>
            </a:r>
            <a:r>
              <a:rPr lang="ru-RU" sz="2400" b="0" i="0" dirty="0">
                <a:solidFill>
                  <a:srgbClr val="FF0000"/>
                </a:solidFill>
                <a:effectLst/>
                <a:latin typeface="Times New Roman" panose="02020603050405020304" pitchFamily="18" charset="0"/>
                <a:cs typeface="Times New Roman" panose="02020603050405020304" pitchFamily="18" charset="0"/>
              </a:rPr>
              <a:t>дополнительные меры социальной поддержки гражданам</a:t>
            </a:r>
            <a:r>
              <a:rPr lang="ru-RU" sz="2400" b="0" i="0" dirty="0">
                <a:solidFill>
                  <a:schemeClr val="bg1"/>
                </a:solidFill>
                <a:effectLst/>
                <a:latin typeface="Times New Roman" panose="02020603050405020304" pitchFamily="18" charset="0"/>
                <a:cs typeface="Times New Roman" panose="02020603050405020304" pitchFamily="18" charset="0"/>
              </a:rPr>
              <a:t>, </a:t>
            </a:r>
            <a:r>
              <a:rPr lang="ru-RU" sz="2400" b="0" i="0" dirty="0">
                <a:solidFill>
                  <a:srgbClr val="FF0000"/>
                </a:solidFill>
                <a:effectLst/>
                <a:latin typeface="Times New Roman" panose="02020603050405020304" pitchFamily="18" charset="0"/>
                <a:cs typeface="Times New Roman" panose="02020603050405020304" pitchFamily="18" charset="0"/>
              </a:rPr>
              <a:t>имеющим особые заслуги перед соответствующим предприятием, учреждением, организацией </a:t>
            </a:r>
            <a:r>
              <a:rPr lang="ru-RU" sz="2400" b="0" i="0" dirty="0">
                <a:solidFill>
                  <a:schemeClr val="bg1"/>
                </a:solidFill>
                <a:effectLst/>
                <a:latin typeface="Times New Roman" panose="02020603050405020304" pitchFamily="18" charset="0"/>
                <a:cs typeface="Times New Roman" panose="02020603050405020304" pitchFamily="18" charset="0"/>
              </a:rPr>
              <a:t>(ч. 3 ст. 2 Закона РО № </a:t>
            </a:r>
            <a:r>
              <a:rPr lang="ru-RU" sz="2400" i="0" dirty="0">
                <a:solidFill>
                  <a:srgbClr val="FF0000"/>
                </a:solidFill>
                <a:effectLst/>
                <a:latin typeface="Times New Roman" panose="02020603050405020304" pitchFamily="18" charset="0"/>
                <a:cs typeface="Times New Roman" panose="02020603050405020304" pitchFamily="18" charset="0"/>
              </a:rPr>
              <a:t>175-ЗС) </a:t>
            </a:r>
            <a:endParaRPr lang="ru-RU" sz="2400" b="0" i="0" dirty="0">
              <a:solidFill>
                <a:srgbClr val="22272F"/>
              </a:solidFill>
              <a:effectLst/>
              <a:latin typeface="Times New Roman" panose="02020603050405020304" pitchFamily="18" charset="0"/>
              <a:cs typeface="Times New Roman" panose="02020603050405020304" pitchFamily="18" charset="0"/>
            </a:endParaRPr>
          </a:p>
          <a:p>
            <a:r>
              <a:rPr lang="ru-RU" sz="2400" dirty="0">
                <a:solidFill>
                  <a:schemeClr val="bg1"/>
                </a:solidFill>
                <a:effectLst/>
                <a:latin typeface="Times New Roman" panose="02020603050405020304" pitchFamily="18" charset="0"/>
                <a:cs typeface="Times New Roman" panose="02020603050405020304" pitchFamily="18" charset="0"/>
              </a:rPr>
              <a:t>Следовательно, подобные гарантии можно устанавливать на уровне коллективных договоров и соглашений</a:t>
            </a:r>
            <a:r>
              <a:rPr lang="ru-RU" sz="2400" dirty="0">
                <a:solidFill>
                  <a:srgbClr val="22272F"/>
                </a:solidFill>
                <a:effectLst/>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pic>
        <p:nvPicPr>
          <p:cNvPr id="4" name="Picture 2">
            <a:extLst>
              <a:ext uri="{FF2B5EF4-FFF2-40B4-BE49-F238E27FC236}">
                <a16:creationId xmlns:a16="http://schemas.microsoft.com/office/drawing/2014/main" id="{A8EC3993-0D25-4811-9FFB-E86EF335CE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0903" y="165125"/>
            <a:ext cx="2779776" cy="18508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CB07CF0B-BE3A-40FB-BE6A-6F794FA3AC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 y="410745"/>
            <a:ext cx="2438400"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05553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341BA4-C795-4821-ACB5-ED3A678724A6}"/>
              </a:ext>
            </a:extLst>
          </p:cNvPr>
          <p:cNvSpPr>
            <a:spLocks noGrp="1"/>
          </p:cNvSpPr>
          <p:nvPr>
            <p:ph type="title"/>
          </p:nvPr>
        </p:nvSpPr>
        <p:spPr>
          <a:xfrm>
            <a:off x="3992880" y="168812"/>
            <a:ext cx="7274676" cy="2250831"/>
          </a:xfrm>
        </p:spPr>
        <p:txBody>
          <a:bodyPr>
            <a:normAutofit/>
          </a:bodyPr>
          <a:lstStyle/>
          <a:p>
            <a:r>
              <a:rPr lang="ru-RU" dirty="0"/>
              <a:t>Дополнительная социальная поддержка педагогам РО </a:t>
            </a:r>
            <a:r>
              <a:rPr lang="ru-RU" sz="1400" b="0" dirty="0">
                <a:effectLst/>
                <a:latin typeface="Times New Roman" panose="02020603050405020304" pitchFamily="18" charset="0"/>
                <a:cs typeface="Times New Roman" panose="02020603050405020304" pitchFamily="18" charset="0"/>
              </a:rPr>
              <a:t>(</a:t>
            </a:r>
            <a:r>
              <a:rPr lang="ru-RU" sz="1000" b="0" i="0" dirty="0">
                <a:effectLst/>
                <a:latin typeface="Times New Roman" panose="02020603050405020304" pitchFamily="18" charset="0"/>
                <a:cs typeface="Times New Roman" panose="02020603050405020304" pitchFamily="18" charset="0"/>
              </a:rPr>
              <a:t> закон Ро от 17 января 2005 г. N 274-ЗС «О социальной поддержке отдельных категорий граждан, работающих и проживающих в Ростовской области» (в ред. от 23 сентября 2020 г</a:t>
            </a:r>
            <a:r>
              <a:rPr lang="ru-RU" sz="1000" b="0" i="0" dirty="0">
                <a:solidFill>
                  <a:srgbClr val="22272F"/>
                </a:solidFill>
                <a:effectLst/>
                <a:latin typeface="Times New Roman" panose="02020603050405020304" pitchFamily="18" charset="0"/>
                <a:cs typeface="Times New Roman" panose="02020603050405020304" pitchFamily="18" charset="0"/>
              </a:rPr>
              <a:t>.</a:t>
            </a:r>
            <a:r>
              <a:rPr lang="ru-RU" sz="1000" b="0" i="0" dirty="0">
                <a:effectLst/>
                <a:latin typeface="Times New Roman" panose="02020603050405020304" pitchFamily="18" charset="0"/>
                <a:cs typeface="Times New Roman" panose="02020603050405020304" pitchFamily="18" charset="0"/>
              </a:rPr>
              <a:t>)</a:t>
            </a:r>
            <a:r>
              <a:rPr lang="ru-RU" sz="1000" b="0" i="0" dirty="0">
                <a:solidFill>
                  <a:srgbClr val="22272F"/>
                </a:solidFill>
                <a:effectLst/>
                <a:latin typeface="Times New Roman" panose="02020603050405020304" pitchFamily="18" charset="0"/>
                <a:cs typeface="Times New Roman" panose="02020603050405020304" pitchFamily="18" charset="0"/>
              </a:rPr>
              <a:t>).</a:t>
            </a:r>
            <a:r>
              <a:rPr lang="ru-RU" sz="2000" b="0" i="0" dirty="0">
                <a:solidFill>
                  <a:srgbClr val="FF0000"/>
                </a:solidFill>
                <a:effectLst/>
                <a:latin typeface="Times New Roman" panose="02020603050405020304" pitchFamily="18" charset="0"/>
                <a:cs typeface="Times New Roman" panose="02020603050405020304" pitchFamily="18" charset="0"/>
              </a:rPr>
              <a:t>(слайд 1)</a:t>
            </a:r>
            <a:br>
              <a:rPr lang="en-US" sz="1000" b="0" i="0" dirty="0">
                <a:solidFill>
                  <a:srgbClr val="22272F"/>
                </a:solidFill>
                <a:effectLst/>
                <a:latin typeface="Times New Roman" panose="02020603050405020304" pitchFamily="18" charset="0"/>
                <a:cs typeface="Times New Roman" panose="02020603050405020304" pitchFamily="18" charset="0"/>
              </a:rPr>
            </a:br>
            <a:endParaRPr lang="ru-RU" sz="1400" b="0" dirty="0">
              <a:effectLst/>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01CDB599-929E-4C11-9E9F-24C39DAC141C}"/>
              </a:ext>
            </a:extLst>
          </p:cNvPr>
          <p:cNvSpPr>
            <a:spLocks noGrp="1"/>
          </p:cNvSpPr>
          <p:nvPr>
            <p:ph idx="1"/>
          </p:nvPr>
        </p:nvSpPr>
        <p:spPr>
          <a:xfrm>
            <a:off x="654714" y="2590800"/>
            <a:ext cx="10912445" cy="3835788"/>
          </a:xfrm>
          <a:solidFill>
            <a:schemeClr val="tx2"/>
          </a:solidFill>
        </p:spPr>
        <p:txBody>
          <a:bodyPr>
            <a:normAutofit fontScale="92500" lnSpcReduction="10000"/>
          </a:bodyPr>
          <a:lstStyle/>
          <a:p>
            <a:r>
              <a:rPr lang="ru-RU" b="0" i="0" dirty="0">
                <a:solidFill>
                  <a:srgbClr val="22272F"/>
                </a:solidFill>
                <a:effectLst/>
                <a:latin typeface="Times New Roman" panose="02020603050405020304" pitchFamily="18" charset="0"/>
                <a:cs typeface="Times New Roman" panose="02020603050405020304" pitchFamily="18" charset="0"/>
              </a:rPr>
              <a:t>(п.2 ч. 1 ст. 1) Компенсация расходов на оплату жилого помещения и коммунальных услуг производится следующим категориям граждан, работающих и проживающих на территориях муниципальных районов в Ростовской области (далее - работающим и проживающим в сельской местности):</a:t>
            </a:r>
          </a:p>
          <a:p>
            <a:r>
              <a:rPr lang="ru-RU" sz="2200" b="0" i="0" dirty="0">
                <a:solidFill>
                  <a:srgbClr val="FF0000"/>
                </a:solidFill>
                <a:effectLst/>
                <a:latin typeface="Times New Roman" panose="02020603050405020304" pitchFamily="18" charset="0"/>
                <a:cs typeface="Times New Roman" panose="02020603050405020304" pitchFamily="18" charset="0"/>
              </a:rPr>
              <a:t>педагогическим работникам </a:t>
            </a:r>
            <a:r>
              <a:rPr lang="ru-RU" sz="2200" b="0" i="0" dirty="0">
                <a:solidFill>
                  <a:srgbClr val="22272F"/>
                </a:solidFill>
                <a:effectLst/>
                <a:latin typeface="Times New Roman" panose="02020603050405020304" pitchFamily="18" charset="0"/>
                <a:cs typeface="Times New Roman" panose="02020603050405020304" pitchFamily="18" charset="0"/>
              </a:rPr>
              <a:t>государственных областных и муниципальных образовательных организаций (в том числе руководителям и их заместителям, руководителям структурных подразделений и их заместителям), медицинских организаций государственной областной и муниципальной систем здравоохранения, организаций социального обслуживания РО и муниципальных организаций социального обслуживания, культуры. Компенсация расходов на оплату жилого помещения и коммунальных услуг производится с учетом совместно проживающих членов семей лиц.</a:t>
            </a:r>
            <a:endParaRPr lang="ru-RU" sz="2200" dirty="0">
              <a:latin typeface="Times New Roman" panose="02020603050405020304" pitchFamily="18" charset="0"/>
              <a:cs typeface="Times New Roman" panose="02020603050405020304" pitchFamily="18" charset="0"/>
            </a:endParaRPr>
          </a:p>
        </p:txBody>
      </p:sp>
      <p:pic>
        <p:nvPicPr>
          <p:cNvPr id="8196" name="Picture 4" descr="Старший мужской профессор в очках, держа ноутбук стоял против доске Premium Фотографии">
            <a:extLst>
              <a:ext uri="{FF2B5EF4-FFF2-40B4-BE49-F238E27FC236}">
                <a16:creationId xmlns:a16="http://schemas.microsoft.com/office/drawing/2014/main" id="{8A0C3714-FC55-440D-86C9-2134DCCB12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647" y="168812"/>
            <a:ext cx="3160205" cy="2110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588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3F39DCF-BE2D-4758-8F6A-2EAAD465B89B}"/>
              </a:ext>
            </a:extLst>
          </p:cNvPr>
          <p:cNvSpPr>
            <a:spLocks noGrp="1"/>
          </p:cNvSpPr>
          <p:nvPr>
            <p:ph type="title"/>
          </p:nvPr>
        </p:nvSpPr>
        <p:spPr>
          <a:xfrm>
            <a:off x="3924887" y="337625"/>
            <a:ext cx="7441808" cy="1589649"/>
          </a:xfrm>
        </p:spPr>
        <p:txBody>
          <a:bodyPr>
            <a:normAutofit fontScale="90000"/>
          </a:bodyPr>
          <a:lstStyle/>
          <a:p>
            <a:r>
              <a:rPr lang="ru-RU" dirty="0">
                <a:latin typeface="Times New Roman" panose="02020603050405020304" pitchFamily="18" charset="0"/>
                <a:cs typeface="Times New Roman" panose="02020603050405020304" pitchFamily="18" charset="0"/>
              </a:rPr>
              <a:t>Дополнительная социальная поддержка педагогам РО </a:t>
            </a:r>
            <a:r>
              <a:rPr lang="ru-RU" sz="1300" b="0" dirty="0">
                <a:effectLst/>
                <a:latin typeface="Times New Roman" panose="02020603050405020304" pitchFamily="18" charset="0"/>
                <a:cs typeface="Times New Roman" panose="02020603050405020304" pitchFamily="18" charset="0"/>
              </a:rPr>
              <a:t>(</a:t>
            </a:r>
            <a:r>
              <a:rPr lang="ru-RU" sz="1300" b="0" i="0" dirty="0">
                <a:effectLst/>
                <a:latin typeface="Times New Roman" panose="02020603050405020304" pitchFamily="18" charset="0"/>
                <a:cs typeface="Times New Roman" panose="02020603050405020304" pitchFamily="18" charset="0"/>
              </a:rPr>
              <a:t>закон Ро от 17 января 2005 г. N 274-ЗС «О социальной поддержке отдельных категорий граждан, работающих и проживающих в Ростовской области» (в ред. от 23 сентября 2020 г</a:t>
            </a:r>
            <a:r>
              <a:rPr lang="ru-RU" sz="1300" b="0" i="0" dirty="0">
                <a:solidFill>
                  <a:srgbClr val="22272F"/>
                </a:solidFill>
                <a:effectLst/>
                <a:latin typeface="Times New Roman" panose="02020603050405020304" pitchFamily="18" charset="0"/>
                <a:cs typeface="Times New Roman" panose="02020603050405020304" pitchFamily="18" charset="0"/>
              </a:rPr>
              <a:t>.</a:t>
            </a:r>
            <a:r>
              <a:rPr lang="ru-RU" sz="1300" b="0" i="0" dirty="0">
                <a:effectLst/>
                <a:latin typeface="Times New Roman" panose="02020603050405020304" pitchFamily="18" charset="0"/>
                <a:cs typeface="Times New Roman" panose="02020603050405020304" pitchFamily="18" charset="0"/>
              </a:rPr>
              <a:t>)</a:t>
            </a:r>
            <a:r>
              <a:rPr lang="ru-RU" sz="1300" b="0" i="0" dirty="0">
                <a:solidFill>
                  <a:srgbClr val="22272F"/>
                </a:solidFill>
                <a:effectLst/>
                <a:latin typeface="Times New Roman" panose="02020603050405020304" pitchFamily="18" charset="0"/>
                <a:cs typeface="Times New Roman" panose="02020603050405020304" pitchFamily="18" charset="0"/>
              </a:rPr>
              <a:t>)</a:t>
            </a:r>
            <a:r>
              <a:rPr lang="ru-RU" sz="800" b="0" i="0" dirty="0">
                <a:solidFill>
                  <a:srgbClr val="22272F"/>
                </a:solidFill>
                <a:effectLst/>
                <a:latin typeface="Times New Roman" panose="02020603050405020304" pitchFamily="18" charset="0"/>
                <a:cs typeface="Times New Roman" panose="02020603050405020304" pitchFamily="18" charset="0"/>
              </a:rPr>
              <a:t> </a:t>
            </a:r>
            <a:r>
              <a:rPr lang="ru-RU" sz="2200" b="0" i="0" dirty="0">
                <a:solidFill>
                  <a:srgbClr val="22272F"/>
                </a:solidFill>
                <a:effectLst/>
                <a:latin typeface="Times New Roman" panose="02020603050405020304" pitchFamily="18" charset="0"/>
                <a:cs typeface="Times New Roman" panose="02020603050405020304" pitchFamily="18" charset="0"/>
              </a:rPr>
              <a:t>..</a:t>
            </a:r>
            <a:r>
              <a:rPr lang="ru-RU" sz="2200" b="0" i="0" dirty="0">
                <a:solidFill>
                  <a:srgbClr val="FF0000"/>
                </a:solidFill>
                <a:effectLst/>
                <a:latin typeface="Times New Roman" panose="02020603050405020304" pitchFamily="18" charset="0"/>
                <a:cs typeface="Times New Roman" panose="02020603050405020304" pitchFamily="18" charset="0"/>
              </a:rPr>
              <a:t>(слайд 2)</a:t>
            </a:r>
            <a:br>
              <a:rPr lang="en-US" sz="2200" b="0" i="0" dirty="0">
                <a:solidFill>
                  <a:srgbClr val="22272F"/>
                </a:solidFill>
                <a:effectLst/>
                <a:latin typeface="Times New Roman" panose="02020603050405020304" pitchFamily="18" charset="0"/>
                <a:cs typeface="Times New Roman" panose="02020603050405020304" pitchFamily="18" charset="0"/>
              </a:rPr>
            </a:br>
            <a:endParaRPr lang="ru-RU" sz="2200"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E1ADC484-7A0D-4AE2-B8C2-33E1713F86DA}"/>
              </a:ext>
            </a:extLst>
          </p:cNvPr>
          <p:cNvSpPr>
            <a:spLocks noGrp="1"/>
          </p:cNvSpPr>
          <p:nvPr>
            <p:ph idx="1"/>
          </p:nvPr>
        </p:nvSpPr>
        <p:spPr>
          <a:xfrm>
            <a:off x="365760" y="2180492"/>
            <a:ext cx="11451102" cy="4067908"/>
          </a:xfrm>
          <a:solidFill>
            <a:schemeClr val="tx2"/>
          </a:solidFill>
        </p:spPr>
        <p:txBody>
          <a:bodyPr>
            <a:normAutofit fontScale="85000" lnSpcReduction="10000"/>
          </a:bodyPr>
          <a:lstStyle/>
          <a:p>
            <a:pPr algn="just"/>
            <a:endParaRPr lang="ru-RU" b="0" i="0" dirty="0">
              <a:solidFill>
                <a:srgbClr val="22272F"/>
              </a:solidFill>
              <a:effectLst/>
              <a:latin typeface="PT Serif" panose="020A0603040505020204" pitchFamily="18" charset="-52"/>
            </a:endParaRPr>
          </a:p>
          <a:p>
            <a:pPr algn="just"/>
            <a:r>
              <a:rPr lang="ru-RU" dirty="0">
                <a:solidFill>
                  <a:srgbClr val="22272F"/>
                </a:solidFill>
                <a:effectLst/>
                <a:latin typeface="PT Serif" panose="020A0603040505020204" pitchFamily="18" charset="-52"/>
              </a:rPr>
              <a:t>         </a:t>
            </a:r>
            <a:r>
              <a:rPr lang="ru-RU" b="0" i="0" dirty="0">
                <a:solidFill>
                  <a:srgbClr val="22272F"/>
                </a:solidFill>
                <a:effectLst/>
                <a:latin typeface="PT Serif" panose="020A0603040505020204" pitchFamily="18" charset="-52"/>
              </a:rPr>
              <a:t>(ч. 2 ст. 2) Компенсация расходов на оплату жилого помещения и коммунальных услуг гражданам производится в размере </a:t>
            </a:r>
            <a:r>
              <a:rPr lang="ru-RU" b="0" i="0" dirty="0">
                <a:solidFill>
                  <a:srgbClr val="FF0000"/>
                </a:solidFill>
                <a:effectLst/>
                <a:latin typeface="PT Serif" panose="020A0603040505020204" pitchFamily="18" charset="-52"/>
              </a:rPr>
              <a:t>100 %</a:t>
            </a:r>
            <a:r>
              <a:rPr lang="ru-RU" b="0" i="0" dirty="0">
                <a:solidFill>
                  <a:srgbClr val="22272F"/>
                </a:solidFill>
                <a:effectLst/>
                <a:latin typeface="PT Serif" panose="020A0603040505020204" pitchFamily="18" charset="-52"/>
              </a:rPr>
              <a:t>:</a:t>
            </a:r>
          </a:p>
          <a:p>
            <a:pPr algn="just"/>
            <a:r>
              <a:rPr lang="ru-RU" b="0" i="0" dirty="0">
                <a:solidFill>
                  <a:srgbClr val="22272F"/>
                </a:solidFill>
                <a:effectLst/>
                <a:latin typeface="PT Serif" panose="020A0603040505020204" pitchFamily="18" charset="-52"/>
              </a:rPr>
              <a:t>1) платы за наем и (или) платы за содержание жилого помещения, включающей в себя плату за услуги, работы по управлению многоквартирным домом, за содержание и текущий ремонт общего имущества в многоквартирном доме. Компенсация рассчитывается исходя из занимаемой общей площади жилых помещений (в коммунальных квартирах - занимаемой жилой площади);</a:t>
            </a:r>
          </a:p>
          <a:p>
            <a:pPr algn="just"/>
            <a:r>
              <a:rPr lang="ru-RU" b="0" i="0" dirty="0">
                <a:solidFill>
                  <a:srgbClr val="22272F"/>
                </a:solidFill>
                <a:effectLst/>
                <a:latin typeface="PT Serif" panose="020A0603040505020204" pitchFamily="18" charset="-52"/>
              </a:rPr>
              <a:t>2) взноса на капитальный ремонт общего имущества в многоквартирном доме. Компенсация рассчитывается исходя из минимального размера взноса на капитальный ремонт на один квадратный метр общей площади жилого помещения в месяц, установленного нормативным правовым актом Правительства Ростовской области, и занимаемой общей площади жилых помещений (в коммунальных квартирах - занимаемой жилой площади) и составляет не более 100 процентов указанного взноса;</a:t>
            </a:r>
            <a:endParaRPr lang="ru-RU" dirty="0">
              <a:solidFill>
                <a:srgbClr val="FF0000"/>
              </a:solidFill>
              <a:latin typeface="Times New Roman" panose="02020603050405020304" pitchFamily="18" charset="0"/>
              <a:cs typeface="Times New Roman" panose="02020603050405020304" pitchFamily="18" charset="0"/>
            </a:endParaRPr>
          </a:p>
        </p:txBody>
      </p:sp>
      <p:pic>
        <p:nvPicPr>
          <p:cNvPr id="4" name="Picture 4" descr="Старший мужской профессор в очках, держа ноутбук стоял против доске Premium Фотографии">
            <a:extLst>
              <a:ext uri="{FF2B5EF4-FFF2-40B4-BE49-F238E27FC236}">
                <a16:creationId xmlns:a16="http://schemas.microsoft.com/office/drawing/2014/main" id="{5F9AE912-3C2C-4349-B553-9F68482FB5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647" y="168812"/>
            <a:ext cx="3160205" cy="2110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06600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3F39DCF-BE2D-4758-8F6A-2EAAD465B89B}"/>
              </a:ext>
            </a:extLst>
          </p:cNvPr>
          <p:cNvSpPr>
            <a:spLocks noGrp="1"/>
          </p:cNvSpPr>
          <p:nvPr>
            <p:ph type="title"/>
          </p:nvPr>
        </p:nvSpPr>
        <p:spPr>
          <a:xfrm>
            <a:off x="3924887" y="337625"/>
            <a:ext cx="7441808" cy="1589649"/>
          </a:xfrm>
        </p:spPr>
        <p:txBody>
          <a:bodyPr>
            <a:normAutofit fontScale="90000"/>
          </a:bodyPr>
          <a:lstStyle/>
          <a:p>
            <a:r>
              <a:rPr lang="ru-RU" dirty="0">
                <a:latin typeface="Times New Roman" panose="02020603050405020304" pitchFamily="18" charset="0"/>
                <a:cs typeface="Times New Roman" panose="02020603050405020304" pitchFamily="18" charset="0"/>
              </a:rPr>
              <a:t>Дополнительная социальная поддержка педагогам РО </a:t>
            </a:r>
            <a:r>
              <a:rPr lang="ru-RU" sz="1300" b="0" dirty="0">
                <a:effectLst/>
                <a:latin typeface="Times New Roman" panose="02020603050405020304" pitchFamily="18" charset="0"/>
                <a:cs typeface="Times New Roman" panose="02020603050405020304" pitchFamily="18" charset="0"/>
              </a:rPr>
              <a:t>(</a:t>
            </a:r>
            <a:r>
              <a:rPr lang="ru-RU" sz="1300" b="0" i="0" dirty="0">
                <a:effectLst/>
                <a:latin typeface="Times New Roman" panose="02020603050405020304" pitchFamily="18" charset="0"/>
                <a:cs typeface="Times New Roman" panose="02020603050405020304" pitchFamily="18" charset="0"/>
              </a:rPr>
              <a:t>закон Ро от 17 января 2005 г. N 274-ЗС «О социальной поддержке отдельных категорий граждан, работающих и проживающих в Ростовской области» (в ред. от 23 сентября 2020 г</a:t>
            </a:r>
            <a:r>
              <a:rPr lang="ru-RU" sz="1300" b="0" i="0" dirty="0">
                <a:solidFill>
                  <a:srgbClr val="22272F"/>
                </a:solidFill>
                <a:effectLst/>
                <a:latin typeface="Times New Roman" panose="02020603050405020304" pitchFamily="18" charset="0"/>
                <a:cs typeface="Times New Roman" panose="02020603050405020304" pitchFamily="18" charset="0"/>
              </a:rPr>
              <a:t>.</a:t>
            </a:r>
            <a:r>
              <a:rPr lang="ru-RU" sz="1300" b="0" i="0" dirty="0">
                <a:effectLst/>
                <a:latin typeface="Times New Roman" panose="02020603050405020304" pitchFamily="18" charset="0"/>
                <a:cs typeface="Times New Roman" panose="02020603050405020304" pitchFamily="18" charset="0"/>
              </a:rPr>
              <a:t>)</a:t>
            </a:r>
            <a:r>
              <a:rPr lang="ru-RU" sz="1300" b="0" i="0" dirty="0">
                <a:solidFill>
                  <a:srgbClr val="22272F"/>
                </a:solidFill>
                <a:effectLst/>
                <a:latin typeface="Times New Roman" panose="02020603050405020304" pitchFamily="18" charset="0"/>
                <a:cs typeface="Times New Roman" panose="02020603050405020304" pitchFamily="18" charset="0"/>
              </a:rPr>
              <a:t>) </a:t>
            </a:r>
            <a:r>
              <a:rPr lang="ru-RU" sz="2200" i="0" dirty="0">
                <a:solidFill>
                  <a:srgbClr val="FF0000"/>
                </a:solidFill>
                <a:effectLst/>
                <a:latin typeface="Times New Roman" panose="02020603050405020304" pitchFamily="18" charset="0"/>
                <a:cs typeface="Times New Roman" panose="02020603050405020304" pitchFamily="18" charset="0"/>
              </a:rPr>
              <a:t>(слайд 3)</a:t>
            </a:r>
            <a:r>
              <a:rPr lang="ru-RU" sz="2200" i="0" dirty="0">
                <a:solidFill>
                  <a:srgbClr val="22272F"/>
                </a:solidFill>
                <a:effectLst/>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E1ADC484-7A0D-4AE2-B8C2-33E1713F86DA}"/>
              </a:ext>
            </a:extLst>
          </p:cNvPr>
          <p:cNvSpPr>
            <a:spLocks noGrp="1"/>
          </p:cNvSpPr>
          <p:nvPr>
            <p:ph idx="1"/>
          </p:nvPr>
        </p:nvSpPr>
        <p:spPr>
          <a:xfrm>
            <a:off x="365760" y="2180492"/>
            <a:ext cx="11451102" cy="4067908"/>
          </a:xfrm>
          <a:solidFill>
            <a:schemeClr val="tx2"/>
          </a:solidFill>
        </p:spPr>
        <p:txBody>
          <a:bodyPr>
            <a:normAutofit fontScale="92500" lnSpcReduction="10000"/>
          </a:bodyPr>
          <a:lstStyle/>
          <a:p>
            <a:pPr algn="just"/>
            <a:r>
              <a:rPr lang="ru-RU" sz="2200" b="0" i="0" dirty="0">
                <a:solidFill>
                  <a:srgbClr val="22272F"/>
                </a:solidFill>
                <a:effectLst/>
                <a:latin typeface="Times New Roman" panose="02020603050405020304" pitchFamily="18" charset="0"/>
                <a:cs typeface="Times New Roman" panose="02020603050405020304" pitchFamily="18" charset="0"/>
              </a:rPr>
              <a:t>3) платы за холодную воду, горячую воду, электрическую энергию, потребляемые при использовании и содержании общего имущества в многоквартирном доме, за отведение сточных вод в целях содержания общего имущества в многоквартирном доме;</a:t>
            </a:r>
          </a:p>
          <a:p>
            <a:pPr algn="just"/>
            <a:r>
              <a:rPr lang="ru-RU" sz="2200" b="0" i="0" dirty="0">
                <a:solidFill>
                  <a:srgbClr val="22272F"/>
                </a:solidFill>
                <a:effectLst/>
                <a:latin typeface="Times New Roman" panose="02020603050405020304" pitchFamily="18" charset="0"/>
                <a:cs typeface="Times New Roman" panose="02020603050405020304" pitchFamily="18" charset="0"/>
              </a:rPr>
              <a:t>4) платы за коммунальные услуги. Компенсация рассчитывается исходя из объема потребляемых коммунальных услуг, определенного по показаниям приборов учета. При отсутствии приборов учета компенсация рассчитывается исходя из нормативов потребления коммунальных услуг, утвержденных в установленном законодательством РФ. При расчете компенсации не учитываются повышающие коэффициенты к нормативам потребления коммунальных услуг, применяемые в случаях, установленных Правительством РФ;</a:t>
            </a:r>
          </a:p>
          <a:p>
            <a:pPr algn="just"/>
            <a:r>
              <a:rPr lang="ru-RU" sz="2200" b="0" i="0" dirty="0">
                <a:solidFill>
                  <a:srgbClr val="22272F"/>
                </a:solidFill>
                <a:effectLst/>
                <a:latin typeface="Times New Roman" panose="02020603050405020304" pitchFamily="18" charset="0"/>
                <a:cs typeface="Times New Roman" panose="02020603050405020304" pitchFamily="18" charset="0"/>
              </a:rPr>
              <a:t>5) оплаты стоимости твердого топлива, приобретенного в пределах норм, установленных нормативным правовым актом РФ, - при проживании в домах, не имеющих центрального отопления.</a:t>
            </a:r>
          </a:p>
          <a:p>
            <a:pPr algn="just"/>
            <a:endParaRPr lang="ru-RU" b="0" i="0" dirty="0">
              <a:solidFill>
                <a:srgbClr val="22272F"/>
              </a:solidFill>
              <a:effectLst/>
              <a:latin typeface="PT Serif" panose="020A0603040505020204" pitchFamily="18" charset="-52"/>
            </a:endParaRPr>
          </a:p>
          <a:p>
            <a:pPr algn="just"/>
            <a:endParaRPr lang="ru-RU" dirty="0">
              <a:solidFill>
                <a:srgbClr val="FF0000"/>
              </a:solidFill>
              <a:latin typeface="Times New Roman" panose="02020603050405020304" pitchFamily="18" charset="0"/>
              <a:cs typeface="Times New Roman" panose="02020603050405020304" pitchFamily="18" charset="0"/>
            </a:endParaRPr>
          </a:p>
        </p:txBody>
      </p:sp>
      <p:pic>
        <p:nvPicPr>
          <p:cNvPr id="4" name="Picture 4" descr="Старший мужской профессор в очках, держа ноутбук стоял против доске Premium Фотографии">
            <a:extLst>
              <a:ext uri="{FF2B5EF4-FFF2-40B4-BE49-F238E27FC236}">
                <a16:creationId xmlns:a16="http://schemas.microsoft.com/office/drawing/2014/main" id="{5F9AE912-3C2C-4349-B553-9F68482FB5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647" y="168812"/>
            <a:ext cx="3160205" cy="2110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88344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3F39DCF-BE2D-4758-8F6A-2EAAD465B89B}"/>
              </a:ext>
            </a:extLst>
          </p:cNvPr>
          <p:cNvSpPr>
            <a:spLocks noGrp="1"/>
          </p:cNvSpPr>
          <p:nvPr>
            <p:ph type="title"/>
          </p:nvPr>
        </p:nvSpPr>
        <p:spPr>
          <a:xfrm>
            <a:off x="3924887" y="337625"/>
            <a:ext cx="7441808" cy="1589649"/>
          </a:xfrm>
        </p:spPr>
        <p:txBody>
          <a:bodyPr>
            <a:normAutofit fontScale="90000"/>
          </a:bodyPr>
          <a:lstStyle/>
          <a:p>
            <a:r>
              <a:rPr lang="ru-RU" dirty="0">
                <a:latin typeface="Times New Roman" panose="02020603050405020304" pitchFamily="18" charset="0"/>
                <a:cs typeface="Times New Roman" panose="02020603050405020304" pitchFamily="18" charset="0"/>
              </a:rPr>
              <a:t>Дополнительная социальная поддержка педагогам РО </a:t>
            </a:r>
            <a:r>
              <a:rPr lang="ru-RU" sz="1300" b="0" dirty="0">
                <a:effectLst/>
                <a:latin typeface="Times New Roman" panose="02020603050405020304" pitchFamily="18" charset="0"/>
                <a:cs typeface="Times New Roman" panose="02020603050405020304" pitchFamily="18" charset="0"/>
              </a:rPr>
              <a:t>(</a:t>
            </a:r>
            <a:r>
              <a:rPr lang="ru-RU" sz="1300" b="0" i="0" dirty="0">
                <a:effectLst/>
                <a:latin typeface="Times New Roman" panose="02020603050405020304" pitchFamily="18" charset="0"/>
                <a:cs typeface="Times New Roman" panose="02020603050405020304" pitchFamily="18" charset="0"/>
              </a:rPr>
              <a:t>закон Ро от 17 января 2005 г. N 274-ЗС «О социальной поддержке отдельных категорий граждан, работающих и проживающих в Ростовской области» (в ред. от 23 сентября 2020 г</a:t>
            </a:r>
            <a:r>
              <a:rPr lang="ru-RU" sz="1300" b="0" i="0" dirty="0">
                <a:solidFill>
                  <a:srgbClr val="22272F"/>
                </a:solidFill>
                <a:effectLst/>
                <a:latin typeface="Times New Roman" panose="02020603050405020304" pitchFamily="18" charset="0"/>
                <a:cs typeface="Times New Roman" panose="02020603050405020304" pitchFamily="18" charset="0"/>
              </a:rPr>
              <a:t>.</a:t>
            </a:r>
            <a:r>
              <a:rPr lang="ru-RU" sz="1300" b="0" i="0" dirty="0">
                <a:effectLst/>
                <a:latin typeface="Times New Roman" panose="02020603050405020304" pitchFamily="18" charset="0"/>
                <a:cs typeface="Times New Roman" panose="02020603050405020304" pitchFamily="18" charset="0"/>
              </a:rPr>
              <a:t>)</a:t>
            </a:r>
            <a:r>
              <a:rPr lang="ru-RU" sz="1300" b="0" i="0" dirty="0">
                <a:solidFill>
                  <a:srgbClr val="22272F"/>
                </a:solidFill>
                <a:effectLst/>
                <a:latin typeface="Times New Roman" panose="02020603050405020304" pitchFamily="18" charset="0"/>
                <a:cs typeface="Times New Roman" panose="02020603050405020304" pitchFamily="18" charset="0"/>
              </a:rPr>
              <a:t>) </a:t>
            </a:r>
            <a:r>
              <a:rPr lang="ru-RU" sz="2200" i="0" dirty="0">
                <a:solidFill>
                  <a:srgbClr val="FF0000"/>
                </a:solidFill>
                <a:effectLst/>
                <a:latin typeface="Times New Roman" panose="02020603050405020304" pitchFamily="18" charset="0"/>
                <a:cs typeface="Times New Roman" panose="02020603050405020304" pitchFamily="18" charset="0"/>
              </a:rPr>
              <a:t>(слайд 4)</a:t>
            </a:r>
            <a:r>
              <a:rPr lang="ru-RU" sz="2200" i="0" dirty="0">
                <a:solidFill>
                  <a:srgbClr val="22272F"/>
                </a:solidFill>
                <a:effectLst/>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E1ADC484-7A0D-4AE2-B8C2-33E1713F86DA}"/>
              </a:ext>
            </a:extLst>
          </p:cNvPr>
          <p:cNvSpPr>
            <a:spLocks noGrp="1"/>
          </p:cNvSpPr>
          <p:nvPr>
            <p:ph idx="1"/>
          </p:nvPr>
        </p:nvSpPr>
        <p:spPr>
          <a:xfrm>
            <a:off x="365760" y="3038622"/>
            <a:ext cx="11451102" cy="3209778"/>
          </a:xfrm>
          <a:solidFill>
            <a:schemeClr val="tx2"/>
          </a:solidFill>
        </p:spPr>
        <p:txBody>
          <a:bodyPr>
            <a:normAutofit/>
          </a:bodyPr>
          <a:lstStyle/>
          <a:p>
            <a:pPr algn="just"/>
            <a:endParaRPr lang="ru-RU" b="0" i="0" dirty="0">
              <a:solidFill>
                <a:srgbClr val="22272F"/>
              </a:solidFill>
              <a:effectLst/>
              <a:latin typeface="PT Serif" panose="020A0603040505020204" pitchFamily="18" charset="-52"/>
            </a:endParaRPr>
          </a:p>
          <a:p>
            <a:pPr algn="just"/>
            <a:r>
              <a:rPr lang="ru-RU" sz="3200" b="0" i="0" dirty="0">
                <a:solidFill>
                  <a:srgbClr val="22272F"/>
                </a:solidFill>
                <a:effectLst/>
                <a:latin typeface="Times New Roman" panose="02020603050405020304" pitchFamily="18" charset="0"/>
                <a:cs typeface="Times New Roman" panose="02020603050405020304" pitchFamily="18" charset="0"/>
              </a:rPr>
              <a:t>Компенсации, указанные в ч. 2 ст. 2 Закона, производятся гражданам, проживающим в жилых помещениях в жилищном фонде </a:t>
            </a:r>
            <a:r>
              <a:rPr lang="ru-RU" sz="3200" b="0" i="0" dirty="0">
                <a:solidFill>
                  <a:srgbClr val="FF0000"/>
                </a:solidFill>
                <a:effectLst/>
                <a:latin typeface="Times New Roman" panose="02020603050405020304" pitchFamily="18" charset="0"/>
                <a:cs typeface="Times New Roman" panose="02020603050405020304" pitchFamily="18" charset="0"/>
              </a:rPr>
              <a:t>независимо от его формы собственности </a:t>
            </a:r>
            <a:r>
              <a:rPr lang="ru-RU" b="0" i="0" dirty="0">
                <a:solidFill>
                  <a:schemeClr val="bg1"/>
                </a:solidFill>
                <a:effectLst/>
                <a:latin typeface="Times New Roman" panose="02020603050405020304" pitchFamily="18" charset="0"/>
                <a:cs typeface="Times New Roman" panose="02020603050405020304" pitchFamily="18" charset="0"/>
              </a:rPr>
              <a:t>(ч. 3 ст. 2)</a:t>
            </a:r>
            <a:r>
              <a:rPr lang="ru-RU" sz="3200" b="0" i="0" dirty="0">
                <a:solidFill>
                  <a:srgbClr val="22272F"/>
                </a:solidFill>
                <a:effectLst/>
                <a:latin typeface="Times New Roman" panose="02020603050405020304" pitchFamily="18" charset="0"/>
                <a:cs typeface="Times New Roman" panose="02020603050405020304" pitchFamily="18" charset="0"/>
              </a:rPr>
              <a:t>.</a:t>
            </a:r>
            <a:endParaRPr lang="ru-RU" sz="3200" dirty="0">
              <a:solidFill>
                <a:srgbClr val="FF0000"/>
              </a:solidFill>
              <a:latin typeface="Times New Roman" panose="02020603050405020304" pitchFamily="18" charset="0"/>
              <a:cs typeface="Times New Roman" panose="02020603050405020304" pitchFamily="18" charset="0"/>
            </a:endParaRPr>
          </a:p>
        </p:txBody>
      </p:sp>
      <p:pic>
        <p:nvPicPr>
          <p:cNvPr id="4" name="Picture 4" descr="Старший мужской профессор в очках, держа ноутбук стоял против доске Premium Фотографии">
            <a:extLst>
              <a:ext uri="{FF2B5EF4-FFF2-40B4-BE49-F238E27FC236}">
                <a16:creationId xmlns:a16="http://schemas.microsoft.com/office/drawing/2014/main" id="{5F9AE912-3C2C-4349-B553-9F68482FB5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647" y="168812"/>
            <a:ext cx="3160205" cy="2110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9374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E222C20-AB75-4D95-BFFD-282D1658722A}"/>
              </a:ext>
            </a:extLst>
          </p:cNvPr>
          <p:cNvSpPr>
            <a:spLocks noGrp="1"/>
          </p:cNvSpPr>
          <p:nvPr>
            <p:ph type="title"/>
          </p:nvPr>
        </p:nvSpPr>
        <p:spPr>
          <a:xfrm>
            <a:off x="3246120" y="228600"/>
            <a:ext cx="8021436" cy="1707321"/>
          </a:xfrm>
        </p:spPr>
        <p:txBody>
          <a:bodyPr>
            <a:normAutofit fontScale="90000"/>
          </a:bodyPr>
          <a:lstStyle/>
          <a:p>
            <a:r>
              <a:rPr lang="ru-RU" dirty="0"/>
              <a:t>Льготы по оплате жилья и коммунальных услуг для пенсионеров из числа педагогических работников </a:t>
            </a:r>
          </a:p>
        </p:txBody>
      </p:sp>
      <p:sp>
        <p:nvSpPr>
          <p:cNvPr id="3" name="Объект 2">
            <a:extLst>
              <a:ext uri="{FF2B5EF4-FFF2-40B4-BE49-F238E27FC236}">
                <a16:creationId xmlns:a16="http://schemas.microsoft.com/office/drawing/2014/main" id="{E808B524-1F4C-496F-B03C-27ED089433FB}"/>
              </a:ext>
            </a:extLst>
          </p:cNvPr>
          <p:cNvSpPr>
            <a:spLocks noGrp="1"/>
          </p:cNvSpPr>
          <p:nvPr>
            <p:ph idx="1"/>
          </p:nvPr>
        </p:nvSpPr>
        <p:spPr>
          <a:solidFill>
            <a:schemeClr val="bg2">
              <a:lumMod val="20000"/>
              <a:lumOff val="80000"/>
            </a:schemeClr>
          </a:solidFill>
        </p:spPr>
        <p:txBody>
          <a:bodyPr>
            <a:normAutofit fontScale="70000" lnSpcReduction="20000"/>
          </a:bodyPr>
          <a:lstStyle/>
          <a:p>
            <a:endParaRPr lang="ru-RU" b="0" i="0" dirty="0">
              <a:solidFill>
                <a:srgbClr val="22272F"/>
              </a:solidFill>
              <a:effectLst/>
              <a:latin typeface="PT Serif" panose="020A0603040505020204" pitchFamily="18" charset="-52"/>
            </a:endParaRPr>
          </a:p>
          <a:p>
            <a:r>
              <a:rPr lang="ru-RU" sz="2800" b="0" i="0" dirty="0">
                <a:solidFill>
                  <a:srgbClr val="22272F"/>
                </a:solidFill>
                <a:effectLst/>
                <a:latin typeface="Times New Roman" panose="02020603050405020304" pitchFamily="18" charset="0"/>
                <a:cs typeface="Times New Roman" panose="02020603050405020304" pitchFamily="18" charset="0"/>
              </a:rPr>
              <a:t>компенсации фактически произведенных расходов на оплату жилого помещения и коммунальных услуг предоставляется, как </a:t>
            </a:r>
            <a:r>
              <a:rPr lang="ru-RU" sz="2800" b="0" i="0" dirty="0">
                <a:solidFill>
                  <a:srgbClr val="FF0000"/>
                </a:solidFill>
                <a:effectLst/>
                <a:latin typeface="Times New Roman" panose="02020603050405020304" pitchFamily="18" charset="0"/>
                <a:cs typeface="Times New Roman" panose="02020603050405020304" pitchFamily="18" charset="0"/>
              </a:rPr>
              <a:t>педагогическим работникам</a:t>
            </a:r>
            <a:r>
              <a:rPr lang="ru-RU" sz="2800" b="0" i="0" dirty="0">
                <a:solidFill>
                  <a:srgbClr val="22272F"/>
                </a:solidFill>
                <a:effectLst/>
                <a:latin typeface="Times New Roman" panose="02020603050405020304" pitchFamily="18" charset="0"/>
                <a:cs typeface="Times New Roman" panose="02020603050405020304" pitchFamily="18" charset="0"/>
              </a:rPr>
              <a:t>, так и </a:t>
            </a:r>
            <a:r>
              <a:rPr lang="ru-RU" sz="2800" b="0" i="0" dirty="0">
                <a:solidFill>
                  <a:srgbClr val="FF0000"/>
                </a:solidFill>
                <a:effectLst/>
                <a:latin typeface="Times New Roman" panose="02020603050405020304" pitchFamily="18" charset="0"/>
                <a:cs typeface="Times New Roman" panose="02020603050405020304" pitchFamily="18" charset="0"/>
              </a:rPr>
              <a:t>пенсионерам из их числа </a:t>
            </a:r>
            <a:r>
              <a:rPr lang="ru-RU" sz="2800" b="0" i="0" dirty="0">
                <a:solidFill>
                  <a:srgbClr val="22272F"/>
                </a:solidFill>
                <a:effectLst/>
                <a:latin typeface="Times New Roman" panose="02020603050405020304" pitchFamily="18" charset="0"/>
                <a:cs typeface="Times New Roman" panose="02020603050405020304" pitchFamily="18" charset="0"/>
              </a:rPr>
              <a:t>(см.: Постановление Правительства Ростовской области от 15 декабря 2011 г. N 232 (с изм. и доп.)</a:t>
            </a:r>
          </a:p>
          <a:p>
            <a:r>
              <a:rPr lang="ru-RU" sz="2800" b="1" dirty="0">
                <a:solidFill>
                  <a:srgbClr val="FF0000"/>
                </a:solidFill>
                <a:effectLst/>
                <a:latin typeface="Times New Roman" panose="02020603050405020304" pitchFamily="18" charset="0"/>
                <a:cs typeface="Times New Roman" panose="02020603050405020304" pitchFamily="18" charset="0"/>
              </a:rPr>
              <a:t>Внимание:</a:t>
            </a:r>
            <a:r>
              <a:rPr lang="ru-RU" sz="2800" dirty="0">
                <a:solidFill>
                  <a:srgbClr val="22272F"/>
                </a:solidFill>
                <a:effectLst/>
                <a:latin typeface="Times New Roman" panose="02020603050405020304" pitchFamily="18" charset="0"/>
                <a:cs typeface="Times New Roman" panose="02020603050405020304" pitchFamily="18" charset="0"/>
              </a:rPr>
              <a:t> меры социальной поддержки предоставляются </a:t>
            </a:r>
            <a:r>
              <a:rPr lang="ru-RU" sz="2400" b="0" i="0" dirty="0">
                <a:solidFill>
                  <a:srgbClr val="22272F"/>
                </a:solidFill>
                <a:effectLst/>
                <a:latin typeface="PT Serif" panose="020A0603040505020204" pitchFamily="18" charset="-52"/>
              </a:rPr>
              <a:t>пенсионерам, проработавшим в сельской местности не менее 10, в том числе прибывшим из других субъектов РФ, - по оплате жилого помещения, электроснабжения и отопления (теплоснабжения, в том числе поставки твердого топлива при наличии печного отопления</a:t>
            </a:r>
            <a:r>
              <a:rPr lang="ru-RU" sz="2400" b="0" i="0" dirty="0">
                <a:solidFill>
                  <a:srgbClr val="FF0000"/>
                </a:solidFill>
                <a:effectLst/>
                <a:latin typeface="PT Serif" panose="020A0603040505020204" pitchFamily="18" charset="-52"/>
              </a:rPr>
              <a:t>). В случае переезда пенсионера в городской округ на постоянное место жительства </a:t>
            </a:r>
            <a:r>
              <a:rPr lang="ru-RU" sz="2400" b="0" i="0" dirty="0">
                <a:solidFill>
                  <a:srgbClr val="22272F"/>
                </a:solidFill>
                <a:effectLst/>
                <a:latin typeface="PT Serif" panose="020A0603040505020204" pitchFamily="18" charset="-52"/>
              </a:rPr>
              <a:t>меры социальной поддержки, предусмотренные настоящим пунктом, </a:t>
            </a:r>
            <a:r>
              <a:rPr lang="ru-RU" sz="2400" b="0" i="0" dirty="0">
                <a:solidFill>
                  <a:srgbClr val="FF0000"/>
                </a:solidFill>
                <a:effectLst/>
                <a:latin typeface="PT Serif" panose="020A0603040505020204" pitchFamily="18" charset="-52"/>
              </a:rPr>
              <a:t>не предоставляются (</a:t>
            </a:r>
            <a:r>
              <a:rPr lang="ru-RU" sz="2000" b="0" i="0" dirty="0">
                <a:solidFill>
                  <a:srgbClr val="22272F"/>
                </a:solidFill>
                <a:effectLst/>
                <a:latin typeface="PT Serif" panose="020A0603040505020204" pitchFamily="18" charset="-52"/>
              </a:rPr>
              <a:t>Областной закон Ростовской области от 17 января 2005 г. N 274-З)</a:t>
            </a:r>
            <a:r>
              <a:rPr lang="ru-RU" sz="2400" b="0" i="0" dirty="0">
                <a:solidFill>
                  <a:srgbClr val="FF0000"/>
                </a:solidFill>
                <a:effectLst/>
                <a:latin typeface="PT Serif" panose="020A0603040505020204" pitchFamily="18" charset="-52"/>
              </a:rPr>
              <a:t>.</a:t>
            </a:r>
            <a:endParaRPr lang="ru-RU" sz="2800" dirty="0">
              <a:solidFill>
                <a:srgbClr val="FF0000"/>
              </a:solidFill>
              <a:latin typeface="Times New Roman" panose="02020603050405020304" pitchFamily="18" charset="0"/>
              <a:cs typeface="Times New Roman" panose="02020603050405020304" pitchFamily="18" charset="0"/>
            </a:endParaRPr>
          </a:p>
        </p:txBody>
      </p:sp>
      <p:pic>
        <p:nvPicPr>
          <p:cNvPr id="3074" name="Picture 2">
            <a:extLst>
              <a:ext uri="{FF2B5EF4-FFF2-40B4-BE49-F238E27FC236}">
                <a16:creationId xmlns:a16="http://schemas.microsoft.com/office/drawing/2014/main" id="{FBE13328-35D1-4430-95DF-8EC504727A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960" y="410745"/>
            <a:ext cx="2438400"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40078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542DF33-380C-4E0B-A334-83B48F854DFD}"/>
              </a:ext>
            </a:extLst>
          </p:cNvPr>
          <p:cNvSpPr>
            <a:spLocks noGrp="1"/>
          </p:cNvSpPr>
          <p:nvPr>
            <p:ph type="title"/>
          </p:nvPr>
        </p:nvSpPr>
        <p:spPr>
          <a:xfrm>
            <a:off x="3924886" y="609600"/>
            <a:ext cx="7342670" cy="1326321"/>
          </a:xfrm>
        </p:spPr>
        <p:txBody>
          <a:bodyPr>
            <a:normAutofit fontScale="90000"/>
          </a:bodyPr>
          <a:lstStyle/>
          <a:p>
            <a:r>
              <a:rPr lang="ru-RU" b="0" i="0" dirty="0">
                <a:effectLst/>
                <a:latin typeface="PT Serif" panose="020A0603040505020204" pitchFamily="18" charset="-52"/>
              </a:rPr>
              <a:t>Постановление Правительства Ростовской области от 15 декабря 2011 г. N 232 (п.6 и 7)</a:t>
            </a:r>
            <a:endParaRPr lang="ru-RU" dirty="0"/>
          </a:p>
        </p:txBody>
      </p:sp>
      <p:sp>
        <p:nvSpPr>
          <p:cNvPr id="3" name="Объект 2">
            <a:extLst>
              <a:ext uri="{FF2B5EF4-FFF2-40B4-BE49-F238E27FC236}">
                <a16:creationId xmlns:a16="http://schemas.microsoft.com/office/drawing/2014/main" id="{90E0586B-B8CD-4E96-8849-ACEA9242666B}"/>
              </a:ext>
            </a:extLst>
          </p:cNvPr>
          <p:cNvSpPr>
            <a:spLocks noGrp="1"/>
          </p:cNvSpPr>
          <p:nvPr>
            <p:ph idx="1"/>
          </p:nvPr>
        </p:nvSpPr>
        <p:spPr>
          <a:solidFill>
            <a:schemeClr val="bg2">
              <a:lumMod val="20000"/>
              <a:lumOff val="80000"/>
            </a:schemeClr>
          </a:solidFill>
        </p:spPr>
        <p:txBody>
          <a:bodyPr/>
          <a:lstStyle/>
          <a:p>
            <a:r>
              <a:rPr lang="ru-RU" b="0" i="0" dirty="0">
                <a:solidFill>
                  <a:srgbClr val="22272F"/>
                </a:solidFill>
                <a:effectLst/>
                <a:latin typeface="PT Serif" panose="020A0603040505020204" pitchFamily="18" charset="-52"/>
              </a:rPr>
              <a:t>Суммы компенсационных выплат, начисленные педагогическому работнику и не полученные им в связи со смертью, выплачиваются в соответствии с законодательством РФ. Компенсационная выплата за месяц, в котором наступила смерть получателя, осуществляется </a:t>
            </a:r>
            <a:r>
              <a:rPr lang="ru-RU" b="0" i="0" dirty="0">
                <a:solidFill>
                  <a:srgbClr val="FF0000"/>
                </a:solidFill>
                <a:effectLst/>
                <a:latin typeface="PT Serif" panose="020A0603040505020204" pitchFamily="18" charset="-52"/>
              </a:rPr>
              <a:t>в полном размере</a:t>
            </a:r>
            <a:r>
              <a:rPr lang="ru-RU" b="0" i="0" dirty="0">
                <a:solidFill>
                  <a:srgbClr val="22272F"/>
                </a:solidFill>
                <a:effectLst/>
                <a:latin typeface="PT Serif" panose="020A0603040505020204" pitchFamily="18" charset="-52"/>
              </a:rPr>
              <a:t>.</a:t>
            </a:r>
          </a:p>
          <a:p>
            <a:r>
              <a:rPr lang="ru-RU" b="0" i="0" dirty="0">
                <a:solidFill>
                  <a:srgbClr val="22272F"/>
                </a:solidFill>
                <a:effectLst/>
                <a:latin typeface="PT Serif" panose="020A0603040505020204" pitchFamily="18" charset="-52"/>
              </a:rPr>
              <a:t>Компенсационные выплаты </a:t>
            </a:r>
            <a:r>
              <a:rPr lang="ru-RU" b="0" i="0" dirty="0">
                <a:solidFill>
                  <a:srgbClr val="FF0000"/>
                </a:solidFill>
                <a:effectLst/>
                <a:latin typeface="PT Serif" panose="020A0603040505020204" pitchFamily="18" charset="-52"/>
              </a:rPr>
              <a:t>не предоставляются </a:t>
            </a:r>
            <a:r>
              <a:rPr lang="ru-RU" b="0" i="0" dirty="0">
                <a:solidFill>
                  <a:srgbClr val="22272F"/>
                </a:solidFill>
                <a:effectLst/>
                <a:latin typeface="PT Serif" panose="020A0603040505020204" pitchFamily="18" charset="-52"/>
              </a:rPr>
              <a:t>педагогическим работникам при наличии у них подтвержденной вступившим в законную силу судебным актом непогашенной задолженности по оплате жилых помещений и коммунальных услуг, которая образовалась за период не более чем три последних года.</a:t>
            </a:r>
            <a:endParaRPr lang="ru-RU" dirty="0"/>
          </a:p>
        </p:txBody>
      </p:sp>
      <p:pic>
        <p:nvPicPr>
          <p:cNvPr id="4" name="Picture 2">
            <a:extLst>
              <a:ext uri="{FF2B5EF4-FFF2-40B4-BE49-F238E27FC236}">
                <a16:creationId xmlns:a16="http://schemas.microsoft.com/office/drawing/2014/main" id="{497DF54B-433F-4DEC-8859-73451CAD37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157" y="529883"/>
            <a:ext cx="2438400"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60537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DFBB72E-EDEA-4A24-8805-6BC842A80230}"/>
              </a:ext>
            </a:extLst>
          </p:cNvPr>
          <p:cNvSpPr>
            <a:spLocks noGrp="1"/>
          </p:cNvSpPr>
          <p:nvPr>
            <p:ph type="title"/>
          </p:nvPr>
        </p:nvSpPr>
        <p:spPr/>
        <p:txBody>
          <a:bodyPr>
            <a:normAutofit fontScale="90000"/>
          </a:bodyPr>
          <a:lstStyle/>
          <a:p>
            <a:r>
              <a:rPr lang="ru-RU" dirty="0">
                <a:latin typeface="Times New Roman" panose="02020603050405020304" pitchFamily="18" charset="0"/>
                <a:cs typeface="Times New Roman" panose="02020603050405020304" pitchFamily="18" charset="0"/>
              </a:rPr>
              <a:t>Пособия на детей в ростовской области (п. 2 Постановления правительства РО </a:t>
            </a:r>
            <a:r>
              <a:rPr lang="ru-RU" b="0" i="0" dirty="0">
                <a:effectLst/>
                <a:latin typeface="Times New Roman" panose="02020603050405020304" pitchFamily="18" charset="0"/>
                <a:cs typeface="Times New Roman" panose="02020603050405020304" pitchFamily="18" charset="0"/>
              </a:rPr>
              <a:t>от 15 декабря 2011 г. N 232 </a:t>
            </a:r>
            <a:endParaRPr lang="ru-RU"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FDF83786-0FDD-4317-8F65-8B9DB257C270}"/>
              </a:ext>
            </a:extLst>
          </p:cNvPr>
          <p:cNvSpPr>
            <a:spLocks noGrp="1"/>
          </p:cNvSpPr>
          <p:nvPr>
            <p:ph idx="1"/>
          </p:nvPr>
        </p:nvSpPr>
        <p:spPr>
          <a:xfrm>
            <a:off x="3498831" y="2438400"/>
            <a:ext cx="8510289" cy="3810000"/>
          </a:xfrm>
          <a:solidFill>
            <a:schemeClr val="bg2">
              <a:lumMod val="20000"/>
              <a:lumOff val="80000"/>
            </a:schemeClr>
          </a:solidFill>
        </p:spPr>
        <p:txBody>
          <a:bodyPr/>
          <a:lstStyle/>
          <a:p>
            <a:pPr marL="0" indent="0" algn="ctr">
              <a:buNone/>
            </a:pPr>
            <a:r>
              <a:rPr lang="ru-RU" b="0" i="0" dirty="0">
                <a:solidFill>
                  <a:srgbClr val="22272F"/>
                </a:solidFill>
                <a:effectLst/>
                <a:latin typeface="PT Serif" panose="020A0603040505020204" pitchFamily="18" charset="-52"/>
              </a:rPr>
              <a:t>2. Установить с 1 января 2022 г.:</a:t>
            </a:r>
          </a:p>
          <a:p>
            <a:endParaRPr lang="ru-RU" b="0" i="0" dirty="0">
              <a:solidFill>
                <a:srgbClr val="22272F"/>
              </a:solidFill>
              <a:effectLst/>
              <a:latin typeface="PT Serif" panose="020A0603040505020204" pitchFamily="18" charset="-52"/>
            </a:endParaRPr>
          </a:p>
          <a:p>
            <a:r>
              <a:rPr lang="ru-RU" b="0" i="0" dirty="0">
                <a:solidFill>
                  <a:srgbClr val="22272F"/>
                </a:solidFill>
                <a:effectLst/>
                <a:latin typeface="PT Serif" panose="020A0603040505020204" pitchFamily="18" charset="-52"/>
              </a:rPr>
              <a:t> размер пособия на ребенка - </a:t>
            </a:r>
            <a:r>
              <a:rPr lang="ru-RU" b="0" i="0" dirty="0">
                <a:solidFill>
                  <a:srgbClr val="FF0000"/>
                </a:solidFill>
                <a:effectLst/>
                <a:latin typeface="PT Serif" panose="020A0603040505020204" pitchFamily="18" charset="-52"/>
              </a:rPr>
              <a:t>472 рубля</a:t>
            </a:r>
            <a:r>
              <a:rPr lang="ru-RU" b="0" i="0" dirty="0">
                <a:solidFill>
                  <a:srgbClr val="22272F"/>
                </a:solidFill>
                <a:effectLst/>
                <a:latin typeface="PT Serif" panose="020A0603040505020204" pitchFamily="18" charset="-52"/>
              </a:rPr>
              <a:t>;</a:t>
            </a:r>
          </a:p>
          <a:p>
            <a:r>
              <a:rPr lang="ru-RU" b="0" i="0" dirty="0">
                <a:solidFill>
                  <a:srgbClr val="22272F"/>
                </a:solidFill>
                <a:effectLst/>
                <a:latin typeface="PT Serif" panose="020A0603040505020204" pitchFamily="18" charset="-52"/>
              </a:rPr>
              <a:t> размер ежемесячной денежной выплаты на детей первого-второго года жизни из малоимущих семей - </a:t>
            </a:r>
            <a:r>
              <a:rPr lang="ru-RU" b="0" i="0" dirty="0">
                <a:solidFill>
                  <a:srgbClr val="FF0000"/>
                </a:solidFill>
                <a:effectLst/>
                <a:latin typeface="PT Serif" panose="020A0603040505020204" pitchFamily="18" charset="-52"/>
              </a:rPr>
              <a:t>936 рублей</a:t>
            </a:r>
            <a:r>
              <a:rPr lang="ru-RU" b="0" i="0" dirty="0">
                <a:solidFill>
                  <a:srgbClr val="22272F"/>
                </a:solidFill>
                <a:effectLst/>
                <a:latin typeface="PT Serif" panose="020A0603040505020204" pitchFamily="18" charset="-52"/>
              </a:rPr>
              <a:t>; </a:t>
            </a:r>
          </a:p>
          <a:p>
            <a:r>
              <a:rPr lang="ru-RU" b="0" i="0" dirty="0">
                <a:solidFill>
                  <a:srgbClr val="22272F"/>
                </a:solidFill>
                <a:effectLst/>
                <a:latin typeface="PT Serif" panose="020A0603040505020204" pitchFamily="18" charset="-52"/>
              </a:rPr>
              <a:t>размер ежемесячной денежной выплаты на детей из многодетных семей - </a:t>
            </a:r>
            <a:r>
              <a:rPr lang="ru-RU" b="0" i="0" dirty="0">
                <a:solidFill>
                  <a:srgbClr val="FF0000"/>
                </a:solidFill>
                <a:effectLst/>
                <a:latin typeface="PT Serif" panose="020A0603040505020204" pitchFamily="18" charset="-52"/>
              </a:rPr>
              <a:t>472 рубля.</a:t>
            </a:r>
            <a:endParaRPr lang="ru-RU" dirty="0">
              <a:solidFill>
                <a:srgbClr val="FF0000"/>
              </a:solidFill>
            </a:endParaRPr>
          </a:p>
        </p:txBody>
      </p:sp>
      <p:pic>
        <p:nvPicPr>
          <p:cNvPr id="2050" name="Picture 2">
            <a:extLst>
              <a:ext uri="{FF2B5EF4-FFF2-40B4-BE49-F238E27FC236}">
                <a16:creationId xmlns:a16="http://schemas.microsoft.com/office/drawing/2014/main" id="{AA22A422-5323-4971-9BEB-81CEC4EEC5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607" y="2484120"/>
            <a:ext cx="3316224" cy="2203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74371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524000" y="787791"/>
            <a:ext cx="9144000" cy="5303520"/>
          </a:xfrm>
          <a:solidFill>
            <a:schemeClr val="bg2">
              <a:lumMod val="20000"/>
              <a:lumOff val="80000"/>
            </a:schemeClr>
          </a:solidFill>
        </p:spPr>
        <p:txBody>
          <a:bodyPr>
            <a:normAutofit fontScale="92500" lnSpcReduction="20000"/>
          </a:bodyPr>
          <a:lstStyle/>
          <a:p>
            <a:pPr marL="109728" indent="0" algn="ctr">
              <a:buNone/>
            </a:pPr>
            <a:endParaRPr lang="ru-RU" sz="3200" dirty="0">
              <a:solidFill>
                <a:schemeClr val="bg1"/>
              </a:solidFill>
              <a:latin typeface="Times New Roman" pitchFamily="18" charset="0"/>
              <a:cs typeface="Times New Roman" pitchFamily="18" charset="0"/>
            </a:endParaRPr>
          </a:p>
          <a:p>
            <a:pPr marL="109728" indent="0" algn="ctr">
              <a:buNone/>
            </a:pPr>
            <a:r>
              <a:rPr lang="ru-RU" sz="5100" dirty="0">
                <a:solidFill>
                  <a:schemeClr val="bg1"/>
                </a:solidFill>
                <a:latin typeface="Times New Roman" pitchFamily="18" charset="0"/>
                <a:cs typeface="Times New Roman" pitchFamily="18" charset="0"/>
              </a:rPr>
              <a:t>Благодарю за внимание!</a:t>
            </a:r>
          </a:p>
          <a:p>
            <a:pPr marL="109728" indent="0" algn="ctr">
              <a:buNone/>
            </a:pPr>
            <a:endParaRPr lang="ru-RU" sz="2800" dirty="0">
              <a:latin typeface="Times New Roman" pitchFamily="18" charset="0"/>
              <a:cs typeface="Times New Roman" pitchFamily="18" charset="0"/>
            </a:endParaRPr>
          </a:p>
          <a:p>
            <a:pPr marL="109728" indent="0" algn="ctr">
              <a:buNone/>
            </a:pPr>
            <a:endParaRPr lang="ru-RU" sz="2800" dirty="0">
              <a:latin typeface="Times New Roman" pitchFamily="18" charset="0"/>
              <a:cs typeface="Times New Roman" pitchFamily="18" charset="0"/>
            </a:endParaRPr>
          </a:p>
          <a:p>
            <a:pPr marL="109728" indent="0" algn="ctr">
              <a:buNone/>
            </a:pPr>
            <a:endParaRPr lang="ru-RU" sz="2800" dirty="0">
              <a:latin typeface="Times New Roman" pitchFamily="18" charset="0"/>
              <a:cs typeface="Times New Roman" pitchFamily="18" charset="0"/>
            </a:endParaRPr>
          </a:p>
          <a:p>
            <a:pPr marL="109728" indent="0" algn="ctr">
              <a:buNone/>
            </a:pPr>
            <a:endParaRPr lang="ru-RU" sz="2800" dirty="0">
              <a:latin typeface="Times New Roman" pitchFamily="18" charset="0"/>
              <a:cs typeface="Times New Roman" pitchFamily="18" charset="0"/>
            </a:endParaRPr>
          </a:p>
          <a:p>
            <a:pPr marL="109728" indent="0" algn="ctr">
              <a:buNone/>
            </a:pPr>
            <a:endParaRPr lang="ru-RU" sz="2800" dirty="0">
              <a:latin typeface="Times New Roman" pitchFamily="18" charset="0"/>
              <a:cs typeface="Times New Roman" pitchFamily="18" charset="0"/>
            </a:endParaRPr>
          </a:p>
          <a:p>
            <a:pPr marL="109728" indent="0" algn="ctr">
              <a:buNone/>
            </a:pPr>
            <a:br>
              <a:rPr lang="ru-RU" sz="2800" dirty="0">
                <a:latin typeface="Times New Roman" pitchFamily="18" charset="0"/>
                <a:cs typeface="Times New Roman" pitchFamily="18" charset="0"/>
              </a:rPr>
            </a:br>
            <a:endParaRPr lang="ru-RU" sz="2800" dirty="0">
              <a:latin typeface="Times New Roman" pitchFamily="18" charset="0"/>
              <a:cs typeface="Times New Roman" pitchFamily="18" charset="0"/>
            </a:endParaRPr>
          </a:p>
          <a:p>
            <a:pPr marL="109728" indent="0" algn="ctr">
              <a:buNone/>
            </a:pPr>
            <a:endParaRPr lang="ru-RU" sz="2800" dirty="0">
              <a:latin typeface="Times New Roman" pitchFamily="18" charset="0"/>
              <a:cs typeface="Times New Roman" pitchFamily="18" charset="0"/>
            </a:endParaRPr>
          </a:p>
        </p:txBody>
      </p:sp>
      <p:pic>
        <p:nvPicPr>
          <p:cNvPr id="3074" name="Picture 2">
            <a:extLst>
              <a:ext uri="{FF2B5EF4-FFF2-40B4-BE49-F238E27FC236}">
                <a16:creationId xmlns:a16="http://schemas.microsoft.com/office/drawing/2014/main" id="{E225A65E-8817-4DBF-9E17-FC98D788B8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096086"/>
            <a:ext cx="9144000" cy="3249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898057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TM04033921[[fn=Дамаск]]</Template>
  <TotalTime>360</TotalTime>
  <Words>2825</Words>
  <Application>Microsoft Office PowerPoint</Application>
  <PresentationFormat>Широкоэкранный</PresentationFormat>
  <Paragraphs>189</Paragraphs>
  <Slides>23</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23</vt:i4>
      </vt:variant>
    </vt:vector>
  </HeadingPairs>
  <TitlesOfParts>
    <vt:vector size="29" baseType="lpstr">
      <vt:lpstr>Arial</vt:lpstr>
      <vt:lpstr>Bookman Old Style</vt:lpstr>
      <vt:lpstr>PT Serif</vt:lpstr>
      <vt:lpstr>Rockwell</vt:lpstr>
      <vt:lpstr>Times New Roman</vt:lpstr>
      <vt:lpstr>Damask</vt:lpstr>
      <vt:lpstr> «Социальная поддержка отдельных категорий граждан в Ростовской области» </vt:lpstr>
      <vt:lpstr>О показателях средней заработной платы в образовании (Указ Президента РФ от 07.05.2012 N 597) </vt:lpstr>
      <vt:lpstr>Региональные социально-экономические индикаторы уровня жизни населения Ростовской области (Трехстороннее (региональное) соглашение между Правительством Ростовской области, Союзом организаций профсоюзов "Федерация профсоюзов Ростовской области" и Союзом работодателей Ростовской области на 2020 - 2022 годы от 21 ноября 2019 г. N 13 (слайд 1)</vt:lpstr>
      <vt:lpstr>Региональные социально-экономические индикаторы уровня жизни населения Ростовской области (Трехстороннее (региональное) соглашение между Правительством Ростовской области, Союзом организаций профсоюзов "Федерация профсоюзов Ростовской области" и Союзом работодателей Ростовской области на 2020 - 2022 годы от 21 ноября 2019 г. N 13 (слайд 1)</vt:lpstr>
      <vt:lpstr>Статистические данные по ростовской области (данные росстата):</vt:lpstr>
      <vt:lpstr>Мрот, прожиточный минимум в рФ и ро</vt:lpstr>
      <vt:lpstr>Социальная поддержка</vt:lpstr>
      <vt:lpstr>Трехстороннее (региональное) соглашение между Правительством Ростовской области, Союзом организаций профсоюзов "Федерация профсоюзов Ростовской области" и Союзом работодателей Ростовской области на 2020 - 2022 годы от 21 ноября 2019 г. N 13 "Об установлении общих принципов регулирования социально-трудовых и связанных с ними экономических отношений Ростовской области на 2020 - 2022 годы"</vt:lpstr>
      <vt:lpstr>Социальная поддержка ветеранам труда (слайд № 1)</vt:lpstr>
      <vt:lpstr>Социальная поддержка ветеранам труда (слайд № 2)</vt:lpstr>
      <vt:lpstr>Социальная поддержка ветеранам труда (слайд № 3)</vt:lpstr>
      <vt:lpstr>Важная информация:</vt:lpstr>
      <vt:lpstr>Положение о порядке предоставления льготного проезда на территории Ростовской области для отдельных категорий граждан, оказание мер социальной поддержки которым относится к ведению Российской Федерации и субъектов Российской Федерации, и условиях обеспечения им равной доступности услуг общественного транспорта (утв. Постановлением Правительства Ростовской области от 15 декабря 2011 г. N 232)</vt:lpstr>
      <vt:lpstr>Областной закон Ростовской области от 22 октября 2004 г. № 175-ЗС «О социальной поддержке ветеранов труда» (в ред. от 22.02.2022 г.)</vt:lpstr>
      <vt:lpstr>Важная информация:</vt:lpstr>
      <vt:lpstr>Дополнительная социальная поддержка педагогам РО ( закон Ро от 17 января 2005 г. N 274-ЗС «О социальной поддержке отдельных категорий граждан, работающих и проживающих в Ростовской области» (в ред. от 23 сентября 2020 г.)).(слайд 1) </vt:lpstr>
      <vt:lpstr>Дополнительная социальная поддержка педагогам РО (закон Ро от 17 января 2005 г. N 274-ЗС «О социальной поддержке отдельных категорий граждан, работающих и проживающих в Ростовской области» (в ред. от 23 сентября 2020 г.)) ..(слайд 2) </vt:lpstr>
      <vt:lpstr>Дополнительная социальная поддержка педагогам РО (закон Ро от 17 января 2005 г. N 274-ЗС «О социальной поддержке отдельных категорий граждан, работающих и проживающих в Ростовской области» (в ред. от 23 сентября 2020 г.)) (слайд 3).</vt:lpstr>
      <vt:lpstr>Дополнительная социальная поддержка педагогам РО (закон Ро от 17 января 2005 г. N 274-ЗС «О социальной поддержке отдельных категорий граждан, работающих и проживающих в Ростовской области» (в ред. от 23 сентября 2020 г.)) (слайд 4).</vt:lpstr>
      <vt:lpstr>Льготы по оплате жилья и коммунальных услуг для пенсионеров из числа педагогических работников </vt:lpstr>
      <vt:lpstr>Постановление Правительства Ростовской области от 15 декабря 2011 г. N 232 (п.6 и 7)</vt:lpstr>
      <vt:lpstr>Пособия на детей в ростовской области (п. 2 Постановления правительства РО от 15 декабря 2011 г. N 232 </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«Социальная поддержка отдельных категорий граждан в Ростовской области» </dc:title>
  <dc:creator>svetlana</dc:creator>
  <cp:lastModifiedBy>svetlana</cp:lastModifiedBy>
  <cp:revision>18</cp:revision>
  <dcterms:created xsi:type="dcterms:W3CDTF">2022-04-02T04:47:40Z</dcterms:created>
  <dcterms:modified xsi:type="dcterms:W3CDTF">2022-04-06T04:22:20Z</dcterms:modified>
</cp:coreProperties>
</file>