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0" r:id="rId4"/>
    <p:sldId id="261" r:id="rId5"/>
    <p:sldId id="263" r:id="rId6"/>
    <p:sldId id="262" r:id="rId7"/>
    <p:sldId id="264" r:id="rId8"/>
    <p:sldId id="265" r:id="rId9"/>
    <p:sldId id="266" r:id="rId10"/>
    <p:sldId id="267" r:id="rId11"/>
    <p:sldId id="268" r:id="rId12"/>
    <p:sldId id="269" r:id="rId13"/>
    <p:sldId id="25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4F19"/>
    <a:srgbClr val="4F0B0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94EBCAD2-FA53-49F7-B22F-61D194763EC8}"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1258181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94EBCAD2-FA53-49F7-B22F-61D194763EC8}"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815003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4EBCAD2-FA53-49F7-B22F-61D194763EC8}"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8566559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94EBCAD2-FA53-49F7-B22F-61D194763EC8}" type="datetimeFigureOut">
              <a:rPr lang="ru-RU" smtClean="0"/>
              <a:t>13.04.2022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2154521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94EBCAD2-FA53-49F7-B22F-61D194763EC8}" type="datetimeFigureOut">
              <a:rPr lang="ru-RU" smtClean="0"/>
              <a:t>13.04.2022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30161469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94EBCAD2-FA53-49F7-B22F-61D194763EC8}" type="datetimeFigureOut">
              <a:rPr lang="ru-RU" smtClean="0"/>
              <a:t>13.04.2022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682969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4EBCAD2-FA53-49F7-B22F-61D194763EC8}" type="datetimeFigureOut">
              <a:rPr lang="ru-RU" smtClean="0"/>
              <a:t>13.04.2022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3538605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94EBCAD2-FA53-49F7-B22F-61D194763EC8}" type="datetimeFigureOut">
              <a:rPr lang="ru-RU" smtClean="0"/>
              <a:t>13.04.2022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40708291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94EBCAD2-FA53-49F7-B22F-61D194763EC8}" type="datetimeFigureOut">
              <a:rPr lang="ru-RU" smtClean="0"/>
              <a:t>13.04.2022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3766142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94EBCAD2-FA53-49F7-B22F-61D194763EC8}" type="datetimeFigureOut">
              <a:rPr lang="ru-RU" smtClean="0"/>
              <a:t>13.04.2022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1219662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94EBCAD2-FA53-49F7-B22F-61D194763EC8}"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1797890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94EBCAD2-FA53-49F7-B22F-61D194763EC8}"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A33510-BA64-4AB6-A738-0ED3E537636E}"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335406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4EBCAD2-FA53-49F7-B22F-61D194763EC8}"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39958999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4EBCAD2-FA53-49F7-B22F-61D194763EC8}" type="datetimeFigureOut">
              <a:rPr lang="ru-RU" smtClean="0"/>
              <a:t>13.04.2022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16709488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4EBCAD2-FA53-49F7-B22F-61D194763EC8}" type="datetimeFigureOut">
              <a:rPr lang="ru-RU" smtClean="0"/>
              <a:t>13.04.2022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991976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4EBCAD2-FA53-49F7-B22F-61D194763EC8}"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22984010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4EBCAD2-FA53-49F7-B22F-61D194763EC8}" type="datetimeFigureOut">
              <a:rPr lang="ru-RU" smtClean="0"/>
              <a:t>13.04.2022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A33510-BA64-4AB6-A738-0ED3E537636E}" type="slidenum">
              <a:rPr lang="ru-RU" smtClean="0"/>
              <a:t>‹#›</a:t>
            </a:fld>
            <a:endParaRPr lang="ru-RU"/>
          </a:p>
        </p:txBody>
      </p:sp>
    </p:spTree>
    <p:extLst>
      <p:ext uri="{BB962C8B-B14F-4D97-AF65-F5344CB8AC3E}">
        <p14:creationId xmlns:p14="http://schemas.microsoft.com/office/powerpoint/2010/main" val="671444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4EBCAD2-FA53-49F7-B22F-61D194763EC8}" type="datetimeFigureOut">
              <a:rPr lang="ru-RU" smtClean="0"/>
              <a:t>13.04.2022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2A33510-BA64-4AB6-A738-0ED3E537636E}" type="slidenum">
              <a:rPr lang="ru-RU" smtClean="0"/>
              <a:t>‹#›</a:t>
            </a:fld>
            <a:endParaRPr lang="ru-RU"/>
          </a:p>
        </p:txBody>
      </p:sp>
    </p:spTree>
    <p:extLst>
      <p:ext uri="{BB962C8B-B14F-4D97-AF65-F5344CB8AC3E}">
        <p14:creationId xmlns:p14="http://schemas.microsoft.com/office/powerpoint/2010/main" val="45591106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internet.garant.ru/#/document/403818048/entry/2" TargetMode="Externa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hyperlink" Target="https://internet.garant.ru/#/document/12125268/entry/72023" TargetMode="External"/><Relationship Id="rId2" Type="http://schemas.openxmlformats.org/officeDocument/2006/relationships/hyperlink" Target="https://internet.garant.ru/#/document/403818048/entry/1003" TargetMode="External"/><Relationship Id="rId1" Type="http://schemas.openxmlformats.org/officeDocument/2006/relationships/slideLayout" Target="../slideLayouts/slideLayout11.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hyperlink" Target="https://internet.garant.ru/#/document/403818048/entry/2" TargetMode="External"/><Relationship Id="rId2" Type="http://schemas.openxmlformats.org/officeDocument/2006/relationships/hyperlink" Target="https://internet.garant.ru/#/document/403818048/entry/1003" TargetMode="External"/><Relationship Id="rId1" Type="http://schemas.openxmlformats.org/officeDocument/2006/relationships/slideLayout" Target="../slideLayouts/slideLayout1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hyperlink" Target="https://internet.garant.ru/#/document/12125268/entry/220001" TargetMode="External"/><Relationship Id="rId2" Type="http://schemas.openxmlformats.org/officeDocument/2006/relationships/hyperlink" Target="https://internet.garant.ru/#/document/403818048/entry/1003" TargetMode="External"/><Relationship Id="rId1" Type="http://schemas.openxmlformats.org/officeDocument/2006/relationships/slideLayout" Target="../slideLayouts/slideLayout11.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hyperlink" Target="https://internet.garant.ru/#/document/12125268/entry/59" TargetMode="External"/><Relationship Id="rId2" Type="http://schemas.openxmlformats.org/officeDocument/2006/relationships/hyperlink" Target="https://internet.garant.ru/#/document/403818048/entry/1003" TargetMode="External"/><Relationship Id="rId1" Type="http://schemas.openxmlformats.org/officeDocument/2006/relationships/slideLayout" Target="../slideLayouts/slideLayout11.xml"/><Relationship Id="rId6" Type="http://schemas.openxmlformats.org/officeDocument/2006/relationships/image" Target="../media/image8.jpeg"/><Relationship Id="rId5" Type="http://schemas.openxmlformats.org/officeDocument/2006/relationships/hyperlink" Target="https://internet.garant.ru/#/document/403818048/entry/0" TargetMode="External"/><Relationship Id="rId4" Type="http://schemas.openxmlformats.org/officeDocument/2006/relationships/hyperlink" Target="https://internet.garant.ru/#/document/403620528/entry/18114"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internet.garant.ru/#/document/403818048/entry/1003" TargetMode="External"/><Relationship Id="rId2" Type="http://schemas.openxmlformats.org/officeDocument/2006/relationships/hyperlink" Target="https://internet.garant.ru/#/document/403818048/entry/2" TargetMode="External"/><Relationship Id="rId1" Type="http://schemas.openxmlformats.org/officeDocument/2006/relationships/slideLayout" Target="../slideLayouts/slideLayout11.xml"/><Relationship Id="rId5" Type="http://schemas.openxmlformats.org/officeDocument/2006/relationships/image" Target="../media/image8.jpeg"/><Relationship Id="rId4" Type="http://schemas.openxmlformats.org/officeDocument/2006/relationships/hyperlink" Target="https://internet.garant.ru/#/document/12125268/entry/72"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internet.garant.ru/#/document/403818048/entry/1005" TargetMode="Externa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hyperlink" Target="https://internet.garant.ru/#/document/12125268/entry/8" TargetMode="External"/><Relationship Id="rId2" Type="http://schemas.openxmlformats.org/officeDocument/2006/relationships/hyperlink" Target="https://internet.garant.ru/#/document/403818048/entry/1005" TargetMode="External"/><Relationship Id="rId1" Type="http://schemas.openxmlformats.org/officeDocument/2006/relationships/slideLayout" Target="../slideLayouts/slideLayout11.xml"/><Relationship Id="rId6" Type="http://schemas.openxmlformats.org/officeDocument/2006/relationships/image" Target="../media/image8.jpeg"/><Relationship Id="rId5" Type="http://schemas.openxmlformats.org/officeDocument/2006/relationships/hyperlink" Target="https://internet.garant.ru/#/document/400845402/entry/0" TargetMode="External"/><Relationship Id="rId4" Type="http://schemas.openxmlformats.org/officeDocument/2006/relationships/hyperlink" Target="https://internet.garant.ru/#/document/400845402/entry/2034"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86E7D31-8DC0-4C0D-87D6-AB6265EAFD79}"/>
              </a:ext>
            </a:extLst>
          </p:cNvPr>
          <p:cNvSpPr>
            <a:spLocks noGrp="1"/>
          </p:cNvSpPr>
          <p:nvPr>
            <p:ph type="ctrTitle"/>
          </p:nvPr>
        </p:nvSpPr>
        <p:spPr>
          <a:xfrm>
            <a:off x="1645028" y="3535679"/>
            <a:ext cx="8815003" cy="1431007"/>
          </a:xfrm>
          <a:solidFill>
            <a:srgbClr val="002060"/>
          </a:solidFill>
        </p:spPr>
        <p:txBody>
          <a:bodyPr>
            <a:normAutofit fontScale="90000"/>
          </a:bodyPr>
          <a:lstStyle/>
          <a:p>
            <a:pPr algn="ctr"/>
            <a:br>
              <a:rPr lang="ru-RU" sz="3600" b="1" i="1" dirty="0">
                <a:effectLst/>
                <a:latin typeface="Times New Roman" panose="02020603050405020304" pitchFamily="18" charset="0"/>
                <a:ea typeface="Calibri" panose="020F0502020204030204" pitchFamily="34" charset="0"/>
              </a:rPr>
            </a:br>
            <a:r>
              <a:rPr lang="ru-RU" sz="3600" b="1" i="1" dirty="0">
                <a:effectLst/>
                <a:latin typeface="Times New Roman" panose="02020603050405020304" pitchFamily="18" charset="0"/>
                <a:ea typeface="Calibri" panose="020F0502020204030204" pitchFamily="34" charset="0"/>
              </a:rPr>
              <a:t>«</a:t>
            </a:r>
            <a:r>
              <a:rPr lang="ru-RU" sz="3600" b="1" i="1" dirty="0">
                <a:latin typeface="Times New Roman" panose="02020603050405020304" pitchFamily="18" charset="0"/>
                <a:ea typeface="Calibri" panose="020F0502020204030204" pitchFamily="34" charset="0"/>
              </a:rPr>
              <a:t>Переводы к другому работодателю: новеллы российского законодательства в современных условиях»</a:t>
            </a:r>
            <a:endParaRPr lang="ru-RU" sz="3600" dirty="0">
              <a:latin typeface="Times New Roman" panose="02020603050405020304" pitchFamily="18" charset="0"/>
              <a:cs typeface="Times New Roman" panose="02020603050405020304" pitchFamily="18" charset="0"/>
            </a:endParaRPr>
          </a:p>
        </p:txBody>
      </p:sp>
      <p:sp>
        <p:nvSpPr>
          <p:cNvPr id="3" name="Подзаголовок 2">
            <a:extLst>
              <a:ext uri="{FF2B5EF4-FFF2-40B4-BE49-F238E27FC236}">
                <a16:creationId xmlns:a16="http://schemas.microsoft.com/office/drawing/2014/main" id="{51171CFD-14B9-40EF-A890-E435BD015204}"/>
              </a:ext>
            </a:extLst>
          </p:cNvPr>
          <p:cNvSpPr>
            <a:spLocks noGrp="1"/>
          </p:cNvSpPr>
          <p:nvPr>
            <p:ph type="subTitle" idx="1"/>
          </p:nvPr>
        </p:nvSpPr>
        <p:spPr>
          <a:xfrm>
            <a:off x="1645029" y="4966687"/>
            <a:ext cx="9374381" cy="1340471"/>
          </a:xfrm>
        </p:spPr>
        <p:txBody>
          <a:bodyPr>
            <a:normAutofit fontScale="70000" lnSpcReduction="20000"/>
          </a:bodyPr>
          <a:lstStyle/>
          <a:p>
            <a:pPr marL="540385" marR="683895" indent="208915" algn="ctr">
              <a:spcAft>
                <a:spcPts val="0"/>
              </a:spcAft>
            </a:pPr>
            <a:r>
              <a:rPr lang="ru-RU" sz="1800" b="1" dirty="0">
                <a:solidFill>
                  <a:srgbClr val="FFFF00"/>
                </a:solidFill>
                <a:effectLst/>
                <a:latin typeface="Times New Roman" panose="02020603050405020304" pitchFamily="18" charset="0"/>
                <a:ea typeface="Times New Roman" panose="02020603050405020304" pitchFamily="18" charset="0"/>
              </a:rPr>
              <a:t>семинар для председателей территориальных организаций Профсоюза, профсоюзных организаций вузов (Ростовская область, Краснодарский край)</a:t>
            </a:r>
            <a:endParaRPr lang="ru-RU" sz="1800" dirty="0">
              <a:solidFill>
                <a:srgbClr val="FFFF00"/>
              </a:solidFill>
              <a:effectLst/>
              <a:latin typeface="Times New Roman" panose="02020603050405020304" pitchFamily="18" charset="0"/>
              <a:ea typeface="Times New Roman" panose="02020603050405020304" pitchFamily="18" charset="0"/>
            </a:endParaRPr>
          </a:p>
          <a:p>
            <a:pPr marL="540385" marR="683895" indent="208915" algn="ctr">
              <a:spcAft>
                <a:spcPts val="0"/>
              </a:spcAft>
            </a:pPr>
            <a:r>
              <a:rPr lang="ru-RU" sz="1800" b="1" dirty="0">
                <a:solidFill>
                  <a:srgbClr val="FFFF00"/>
                </a:solidFill>
                <a:effectLst/>
                <a:latin typeface="Times New Roman" panose="02020603050405020304" pitchFamily="18" charset="0"/>
                <a:ea typeface="Times New Roman" panose="02020603050405020304" pitchFamily="18" charset="0"/>
              </a:rPr>
              <a:t> </a:t>
            </a:r>
            <a:endParaRPr lang="ru-RU" sz="1800" dirty="0">
              <a:solidFill>
                <a:srgbClr val="FFFF00"/>
              </a:solidFill>
              <a:effectLst/>
              <a:latin typeface="Times New Roman" panose="02020603050405020304" pitchFamily="18" charset="0"/>
              <a:ea typeface="Times New Roman" panose="02020603050405020304" pitchFamily="18" charset="0"/>
            </a:endParaRPr>
          </a:p>
          <a:p>
            <a:pPr marL="540385" marR="683895" indent="208915" algn="ctr">
              <a:spcAft>
                <a:spcPts val="0"/>
              </a:spcAft>
            </a:pPr>
            <a:r>
              <a:rPr lang="ru-RU" sz="1800" b="1" dirty="0">
                <a:solidFill>
                  <a:srgbClr val="FFFF00"/>
                </a:solidFill>
                <a:effectLst/>
                <a:latin typeface="Times New Roman" panose="02020603050405020304" pitchFamily="18" charset="0"/>
                <a:ea typeface="Times New Roman" panose="02020603050405020304" pitchFamily="18" charset="0"/>
              </a:rPr>
              <a:t>14 – 17 апреля 2022 года</a:t>
            </a:r>
            <a:endParaRPr lang="en-US" sz="1800" b="1" dirty="0">
              <a:solidFill>
                <a:srgbClr val="FFFF00"/>
              </a:solidFill>
              <a:effectLst/>
              <a:latin typeface="Times New Roman" panose="02020603050405020304" pitchFamily="18" charset="0"/>
              <a:ea typeface="Times New Roman" panose="02020603050405020304" pitchFamily="18" charset="0"/>
            </a:endParaRPr>
          </a:p>
          <a:p>
            <a:pPr marL="540385" marR="683895" indent="208915" algn="ctr">
              <a:spcAft>
                <a:spcPts val="0"/>
              </a:spcAft>
            </a:pPr>
            <a:r>
              <a:rPr lang="ru-RU" sz="1800" b="1" dirty="0">
                <a:solidFill>
                  <a:srgbClr val="FFFF00"/>
                </a:solidFill>
                <a:effectLst/>
                <a:latin typeface="Times New Roman" panose="02020603050405020304" pitchFamily="18" charset="0"/>
                <a:ea typeface="Times New Roman" panose="02020603050405020304" pitchFamily="18" charset="0"/>
              </a:rPr>
              <a:t>г. Геленджик</a:t>
            </a:r>
            <a:endParaRPr lang="en-US" sz="1800" b="1" dirty="0">
              <a:solidFill>
                <a:srgbClr val="FFFF00"/>
              </a:solidFill>
              <a:effectLst/>
              <a:latin typeface="Times New Roman" panose="02020603050405020304" pitchFamily="18" charset="0"/>
              <a:ea typeface="Times New Roman" panose="02020603050405020304" pitchFamily="18" charset="0"/>
            </a:endParaRPr>
          </a:p>
          <a:p>
            <a:pPr marL="540385" marR="683895" indent="208915" algn="ctr">
              <a:spcAft>
                <a:spcPts val="0"/>
              </a:spcAft>
            </a:pPr>
            <a:endParaRPr lang="ru-RU" sz="1800" dirty="0">
              <a:effectLst/>
              <a:latin typeface="Times New Roman" panose="02020603050405020304" pitchFamily="18" charset="0"/>
              <a:ea typeface="Times New Roman" panose="02020603050405020304" pitchFamily="18" charset="0"/>
            </a:endParaRPr>
          </a:p>
          <a:p>
            <a:endParaRPr lang="ru-RU" dirty="0"/>
          </a:p>
        </p:txBody>
      </p:sp>
      <p:pic>
        <p:nvPicPr>
          <p:cNvPr id="4" name="Рисунок 3" descr="logo">
            <a:extLst>
              <a:ext uri="{FF2B5EF4-FFF2-40B4-BE49-F238E27FC236}">
                <a16:creationId xmlns:a16="http://schemas.microsoft.com/office/drawing/2014/main" id="{142D0F1D-143D-46A8-8414-B0464DFDDE64}"/>
              </a:ext>
            </a:extLst>
          </p:cNvPr>
          <p:cNvPicPr>
            <a:picLocks noChangeAspect="1"/>
          </p:cNvPicPr>
          <p:nvPr/>
        </p:nvPicPr>
        <p:blipFill>
          <a:blip r:embed="rId2"/>
          <a:srcRect/>
          <a:stretch>
            <a:fillRect/>
          </a:stretch>
        </p:blipFill>
        <p:spPr bwMode="auto">
          <a:xfrm>
            <a:off x="1021141" y="1031366"/>
            <a:ext cx="1247775" cy="1419225"/>
          </a:xfrm>
          <a:prstGeom prst="rect">
            <a:avLst/>
          </a:prstGeom>
          <a:noFill/>
          <a:ln w="9525">
            <a:noFill/>
            <a:miter lim="800000"/>
            <a:headEnd/>
            <a:tailEnd/>
          </a:ln>
        </p:spPr>
      </p:pic>
      <p:pic>
        <p:nvPicPr>
          <p:cNvPr id="1026" name="Picture 2">
            <a:extLst>
              <a:ext uri="{FF2B5EF4-FFF2-40B4-BE49-F238E27FC236}">
                <a16:creationId xmlns:a16="http://schemas.microsoft.com/office/drawing/2014/main" id="{26D701B6-AAD9-4F1C-B413-E81EDFE731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249936"/>
            <a:ext cx="7162799" cy="3179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2704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D8382A0-A390-4B7C-87FB-8993C3EEF93E}"/>
              </a:ext>
            </a:extLst>
          </p:cNvPr>
          <p:cNvSpPr>
            <a:spLocks noGrp="1"/>
          </p:cNvSpPr>
          <p:nvPr>
            <p:ph type="title"/>
          </p:nvPr>
        </p:nvSpPr>
        <p:spPr>
          <a:xfrm>
            <a:off x="3139440" y="838200"/>
            <a:ext cx="7917766" cy="1679917"/>
          </a:xfrm>
          <a:solidFill>
            <a:schemeClr val="accent5">
              <a:lumMod val="50000"/>
            </a:schemeClr>
          </a:solidFill>
        </p:spPr>
        <p:txBody>
          <a:bodyPr/>
          <a:lstStyle/>
          <a:p>
            <a:pPr algn="ctr"/>
            <a:r>
              <a:rPr lang="ru-RU" sz="3200" dirty="0">
                <a:latin typeface="Times New Roman" panose="02020603050405020304" pitchFamily="18" charset="0"/>
                <a:cs typeface="Times New Roman" panose="02020603050405020304" pitchFamily="18" charset="0"/>
              </a:rPr>
              <a:t>Понятие «перевод на другую работу» по ТК РФ</a:t>
            </a:r>
            <a:br>
              <a:rPr lang="ru-RU" sz="3200" dirty="0">
                <a:latin typeface="Times New Roman" panose="02020603050405020304" pitchFamily="18" charset="0"/>
                <a:cs typeface="Times New Roman" panose="02020603050405020304" pitchFamily="18" charset="0"/>
              </a:rPr>
            </a:br>
            <a:r>
              <a:rPr lang="ru-RU" sz="3200" dirty="0">
                <a:latin typeface="Times New Roman" panose="02020603050405020304" pitchFamily="18" charset="0"/>
                <a:cs typeface="Times New Roman" panose="02020603050405020304" pitchFamily="18" charset="0"/>
              </a:rPr>
              <a:t>(ст. 72.1 ТК РФ)</a:t>
            </a:r>
          </a:p>
        </p:txBody>
      </p:sp>
      <p:sp>
        <p:nvSpPr>
          <p:cNvPr id="3" name="Текст 2">
            <a:extLst>
              <a:ext uri="{FF2B5EF4-FFF2-40B4-BE49-F238E27FC236}">
                <a16:creationId xmlns:a16="http://schemas.microsoft.com/office/drawing/2014/main" id="{53C586CC-2E88-4AA0-B1B7-058EAACB2974}"/>
              </a:ext>
            </a:extLst>
          </p:cNvPr>
          <p:cNvSpPr>
            <a:spLocks noGrp="1"/>
          </p:cNvSpPr>
          <p:nvPr>
            <p:ph type="body" sz="half" idx="2"/>
          </p:nvPr>
        </p:nvSpPr>
        <p:spPr>
          <a:xfrm>
            <a:off x="1154954" y="2518117"/>
            <a:ext cx="10493095" cy="3501683"/>
          </a:xfrm>
          <a:solidFill>
            <a:srgbClr val="002060"/>
          </a:solidFill>
        </p:spPr>
        <p:txBody>
          <a:bodyPr/>
          <a:lstStyle/>
          <a:p>
            <a:r>
              <a:rPr lang="ru-RU" sz="2400" b="0" dirty="0">
                <a:effectLst/>
                <a:latin typeface="Times New Roman" panose="02020603050405020304" pitchFamily="18" charset="0"/>
              </a:rPr>
              <a:t>     Перевод на другую работу - постоянное или временное изменение трудовой функции работника и (или) структурного подразделения, в котором работает работник (если структурное подразделение было указано в трудовом договоре), при продолжении работы у того же работодателя, а также перевод на работу в </a:t>
            </a:r>
            <a:r>
              <a:rPr lang="ru-RU" sz="2400" b="0" dirty="0">
                <a:solidFill>
                  <a:srgbClr val="FF0000"/>
                </a:solidFill>
                <a:effectLst/>
                <a:latin typeface="Times New Roman" panose="02020603050405020304" pitchFamily="18" charset="0"/>
              </a:rPr>
              <a:t>другую местность</a:t>
            </a:r>
            <a:r>
              <a:rPr lang="ru-RU" sz="2400" b="0" dirty="0">
                <a:effectLst/>
                <a:latin typeface="Times New Roman" panose="02020603050405020304" pitchFamily="18" charset="0"/>
              </a:rPr>
              <a:t> вместе с работодателем. </a:t>
            </a:r>
          </a:p>
          <a:p>
            <a:endParaRPr lang="ru-RU" dirty="0"/>
          </a:p>
        </p:txBody>
      </p:sp>
      <p:pic>
        <p:nvPicPr>
          <p:cNvPr id="3074" name="Picture 2">
            <a:extLst>
              <a:ext uri="{FF2B5EF4-FFF2-40B4-BE49-F238E27FC236}">
                <a16:creationId xmlns:a16="http://schemas.microsoft.com/office/drawing/2014/main" id="{B103F2B1-7573-4BEE-8EBB-6DD343B8E0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6775"/>
            <a:ext cx="2926080" cy="16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2295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7FA4629-64CD-4C35-ADFF-5DFADE02484B}"/>
              </a:ext>
            </a:extLst>
          </p:cNvPr>
          <p:cNvSpPr>
            <a:spLocks noGrp="1"/>
          </p:cNvSpPr>
          <p:nvPr>
            <p:ph type="title"/>
          </p:nvPr>
        </p:nvSpPr>
        <p:spPr>
          <a:xfrm>
            <a:off x="1154954" y="618978"/>
            <a:ext cx="10464960" cy="1477108"/>
          </a:xfrm>
        </p:spPr>
        <p:txBody>
          <a:bodyPr/>
          <a:lstStyle/>
          <a:p>
            <a:pPr algn="ctr"/>
            <a:r>
              <a:rPr lang="ru-RU" dirty="0">
                <a:solidFill>
                  <a:srgbClr val="FF0000"/>
                </a:solidFill>
                <a:latin typeface="Times New Roman" panose="02020603050405020304" pitchFamily="18" charset="0"/>
                <a:cs typeface="Times New Roman" panose="02020603050405020304" pitchFamily="18" charset="0"/>
              </a:rPr>
              <a:t>Важные изменения:</a:t>
            </a:r>
          </a:p>
        </p:txBody>
      </p:sp>
      <p:sp>
        <p:nvSpPr>
          <p:cNvPr id="3" name="Текст 2">
            <a:extLst>
              <a:ext uri="{FF2B5EF4-FFF2-40B4-BE49-F238E27FC236}">
                <a16:creationId xmlns:a16="http://schemas.microsoft.com/office/drawing/2014/main" id="{F08458E4-62FE-4436-A650-3883BC50F44D}"/>
              </a:ext>
            </a:extLst>
          </p:cNvPr>
          <p:cNvSpPr>
            <a:spLocks noGrp="1"/>
          </p:cNvSpPr>
          <p:nvPr>
            <p:ph type="body" sz="half" idx="2"/>
          </p:nvPr>
        </p:nvSpPr>
        <p:spPr>
          <a:xfrm>
            <a:off x="1154954" y="1983545"/>
            <a:ext cx="10788517" cy="4036255"/>
          </a:xfrm>
          <a:solidFill>
            <a:schemeClr val="tx1"/>
          </a:solidFill>
        </p:spPr>
        <p:txBody>
          <a:bodyPr/>
          <a:lstStyle/>
          <a:p>
            <a:pPr algn="l"/>
            <a:r>
              <a:rPr lang="ru-RU" b="0" i="0" dirty="0">
                <a:solidFill>
                  <a:srgbClr val="22272F"/>
                </a:solidFill>
                <a:effectLst/>
                <a:latin typeface="PT Serif" panose="020A0603040505020204" pitchFamily="18" charset="-52"/>
              </a:rPr>
              <a:t>         </a:t>
            </a:r>
            <a:r>
              <a:rPr lang="ru-RU" sz="2400" b="0" i="0" dirty="0">
                <a:solidFill>
                  <a:srgbClr val="22272F"/>
                </a:solidFill>
                <a:effectLst/>
                <a:latin typeface="Times New Roman" panose="02020603050405020304" pitchFamily="18" charset="0"/>
                <a:cs typeface="Times New Roman" panose="02020603050405020304" pitchFamily="18" charset="0"/>
              </a:rPr>
              <a:t>Федеральный закон от 8 марта 2022 г. № 46-ФЗ "О внесении изменений в отдельные законодательные акты Российской Федерации« (вступил в силу с 8 марта 2022 г.)</a:t>
            </a:r>
          </a:p>
          <a:p>
            <a:pPr algn="l"/>
            <a:r>
              <a:rPr lang="ru-RU" sz="2400" dirty="0">
                <a:solidFill>
                  <a:srgbClr val="22272F"/>
                </a:solidFill>
                <a:latin typeface="Times New Roman" panose="02020603050405020304" pitchFamily="18" charset="0"/>
                <a:cs typeface="Times New Roman" panose="02020603050405020304" pitchFamily="18" charset="0"/>
              </a:rPr>
              <a:t>         </a:t>
            </a:r>
            <a:r>
              <a:rPr lang="ru-RU" sz="2400" i="1" dirty="0">
                <a:solidFill>
                  <a:srgbClr val="FF0000"/>
                </a:solidFill>
                <a:latin typeface="Times New Roman" panose="02020603050405020304" pitchFamily="18" charset="0"/>
                <a:cs typeface="Times New Roman" panose="02020603050405020304" pitchFamily="18" charset="0"/>
              </a:rPr>
              <a:t>подп. 14 п. 1 ст. 18</a:t>
            </a:r>
            <a:r>
              <a:rPr lang="ru-RU" sz="2400" dirty="0">
                <a:solidFill>
                  <a:srgbClr val="22272F"/>
                </a:solidFill>
                <a:latin typeface="Times New Roman" panose="02020603050405020304" pitchFamily="18" charset="0"/>
                <a:cs typeface="Times New Roman" panose="02020603050405020304" pitchFamily="18" charset="0"/>
              </a:rPr>
              <a:t>: </a:t>
            </a:r>
            <a:r>
              <a:rPr lang="ru-RU" sz="2400" b="0" i="0" dirty="0">
                <a:solidFill>
                  <a:srgbClr val="22272F"/>
                </a:solidFill>
                <a:effectLst/>
                <a:latin typeface="Times New Roman" panose="02020603050405020304" pitchFamily="18" charset="0"/>
                <a:cs typeface="Times New Roman" panose="02020603050405020304" pitchFamily="18" charset="0"/>
              </a:rPr>
              <a:t>Правительство Российской Федерации в 2022 году вправе принимать решения, предусматривающие установление  особенностей правового регулирования трудовых отношений и иных непосредственно связанных с ними отношений, а также отношений в области содействия занятости населения с учетом мнения Российской трехсторонней комиссии по регулированию социально-трудовых отношений.</a:t>
            </a:r>
          </a:p>
          <a:p>
            <a:endParaRPr lang="ru-RU" dirty="0"/>
          </a:p>
        </p:txBody>
      </p:sp>
      <p:pic>
        <p:nvPicPr>
          <p:cNvPr id="4" name="Picture 2">
            <a:extLst>
              <a:ext uri="{FF2B5EF4-FFF2-40B4-BE49-F238E27FC236}">
                <a16:creationId xmlns:a16="http://schemas.microsoft.com/office/drawing/2014/main" id="{B10E5ACA-DE04-49E4-BA54-BBEFC3E1D2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1015"/>
            <a:ext cx="2926080" cy="16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1461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742F0D8-DCFD-4A7F-AD70-008323084AD8}"/>
              </a:ext>
            </a:extLst>
          </p:cNvPr>
          <p:cNvSpPr>
            <a:spLocks noGrp="1"/>
          </p:cNvSpPr>
          <p:nvPr>
            <p:ph type="title"/>
          </p:nvPr>
        </p:nvSpPr>
        <p:spPr>
          <a:xfrm>
            <a:off x="3502855" y="520502"/>
            <a:ext cx="6808763" cy="1645921"/>
          </a:xfrm>
          <a:solidFill>
            <a:schemeClr val="accent4"/>
          </a:solidFill>
        </p:spPr>
        <p:txBody>
          <a:bodyPr/>
          <a:lstStyle/>
          <a:p>
            <a:pPr algn="ctr"/>
            <a:r>
              <a:rPr lang="ru-RU" sz="2000" b="1" i="0" dirty="0">
                <a:solidFill>
                  <a:schemeClr val="bg1"/>
                </a:solidFill>
                <a:effectLst/>
                <a:latin typeface="Times New Roman" panose="02020603050405020304" pitchFamily="18" charset="0"/>
                <a:cs typeface="Times New Roman" panose="02020603050405020304" pitchFamily="18" charset="0"/>
              </a:rPr>
              <a:t>Постановлением</a:t>
            </a:r>
            <a:r>
              <a:rPr lang="ru-RU" sz="2000" b="1" i="0" dirty="0">
                <a:solidFill>
                  <a:srgbClr val="22272F"/>
                </a:solidFill>
                <a:effectLst/>
                <a:latin typeface="Times New Roman" panose="02020603050405020304" pitchFamily="18" charset="0"/>
                <a:cs typeface="Times New Roman" panose="02020603050405020304" pitchFamily="18" charset="0"/>
              </a:rPr>
              <a:t> </a:t>
            </a:r>
            <a:r>
              <a:rPr lang="ru-RU" sz="2000" b="1" i="0" dirty="0">
                <a:solidFill>
                  <a:schemeClr val="bg1"/>
                </a:solidFill>
                <a:effectLst/>
                <a:latin typeface="Times New Roman" panose="02020603050405020304" pitchFamily="18" charset="0"/>
                <a:cs typeface="Times New Roman" panose="02020603050405020304" pitchFamily="18" charset="0"/>
              </a:rPr>
              <a:t>Правительства РФ от 30.03.2022 </a:t>
            </a:r>
            <a:r>
              <a:rPr lang="ru-RU" sz="2000" b="1" i="0" dirty="0">
                <a:solidFill>
                  <a:srgbClr val="FF0000"/>
                </a:solidFill>
                <a:effectLst/>
                <a:latin typeface="Times New Roman" panose="02020603050405020304" pitchFamily="18" charset="0"/>
                <a:cs typeface="Times New Roman" panose="02020603050405020304" pitchFamily="18" charset="0"/>
              </a:rPr>
              <a:t>N 511 </a:t>
            </a:r>
            <a:r>
              <a:rPr lang="ru-RU" sz="2000" b="1" i="0" dirty="0">
                <a:solidFill>
                  <a:schemeClr val="bg1"/>
                </a:solidFill>
                <a:effectLst/>
                <a:latin typeface="Times New Roman" panose="02020603050405020304" pitchFamily="18" charset="0"/>
                <a:cs typeface="Times New Roman" panose="02020603050405020304" pitchFamily="18" charset="0"/>
              </a:rPr>
              <a:t>(далее - Постановление N 511) утверждены Особенности правового регулирования трудовых отношений и иных непосредственно связанных с ними отношений в 2022 году далее - </a:t>
            </a:r>
            <a:r>
              <a:rPr lang="ru-RU" sz="2000" b="1" i="1" dirty="0">
                <a:solidFill>
                  <a:schemeClr val="bg1"/>
                </a:solidFill>
                <a:effectLst/>
                <a:latin typeface="Times New Roman" panose="02020603050405020304" pitchFamily="18" charset="0"/>
                <a:cs typeface="Times New Roman" panose="02020603050405020304" pitchFamily="18" charset="0"/>
              </a:rPr>
              <a:t>Особенност</a:t>
            </a:r>
            <a:r>
              <a:rPr lang="ru-RU" sz="2000" b="1" i="0" dirty="0">
                <a:solidFill>
                  <a:schemeClr val="bg1"/>
                </a:solidFill>
                <a:effectLst/>
                <a:latin typeface="Times New Roman" panose="02020603050405020304" pitchFamily="18" charset="0"/>
                <a:cs typeface="Times New Roman" panose="02020603050405020304" pitchFamily="18" charset="0"/>
              </a:rPr>
              <a:t>и)</a:t>
            </a:r>
            <a:endParaRPr lang="ru-RU" sz="2000" b="1" dirty="0">
              <a:solidFill>
                <a:schemeClr val="bg1"/>
              </a:solidFill>
              <a:latin typeface="Times New Roman" panose="02020603050405020304" pitchFamily="18" charset="0"/>
              <a:cs typeface="Times New Roman" panose="02020603050405020304" pitchFamily="18" charset="0"/>
            </a:endParaRPr>
          </a:p>
        </p:txBody>
      </p:sp>
      <p:sp>
        <p:nvSpPr>
          <p:cNvPr id="3" name="Текст 2">
            <a:extLst>
              <a:ext uri="{FF2B5EF4-FFF2-40B4-BE49-F238E27FC236}">
                <a16:creationId xmlns:a16="http://schemas.microsoft.com/office/drawing/2014/main" id="{D09CBE52-4289-4A6A-B78F-55EC909FE3E9}"/>
              </a:ext>
            </a:extLst>
          </p:cNvPr>
          <p:cNvSpPr>
            <a:spLocks noGrp="1"/>
          </p:cNvSpPr>
          <p:nvPr>
            <p:ph type="body" sz="half" idx="2"/>
          </p:nvPr>
        </p:nvSpPr>
        <p:spPr>
          <a:xfrm>
            <a:off x="506437" y="2729132"/>
            <a:ext cx="11169748" cy="3290668"/>
          </a:xfrm>
          <a:solidFill>
            <a:schemeClr val="tx1"/>
          </a:solidFill>
        </p:spPr>
        <p:txBody>
          <a:bodyPr>
            <a:normAutofit lnSpcReduction="10000"/>
          </a:bodyPr>
          <a:lstStyle/>
          <a:p>
            <a:r>
              <a:rPr lang="ru-RU" sz="2000" b="0" i="0" dirty="0">
                <a:solidFill>
                  <a:schemeClr val="bg1"/>
                </a:solidFill>
                <a:effectLst/>
                <a:latin typeface="Times New Roman" panose="02020603050405020304" pitchFamily="18" charset="0"/>
                <a:cs typeface="Times New Roman" panose="02020603050405020304" pitchFamily="18" charset="0"/>
              </a:rPr>
              <a:t>    </a:t>
            </a:r>
            <a:r>
              <a:rPr lang="ru-RU" sz="2400" b="0" i="0" dirty="0">
                <a:solidFill>
                  <a:schemeClr val="bg1"/>
                </a:solidFill>
                <a:effectLst/>
                <a:latin typeface="Times New Roman" panose="02020603050405020304" pitchFamily="18" charset="0"/>
                <a:cs typeface="Times New Roman" panose="02020603050405020304" pitchFamily="18" charset="0"/>
              </a:rPr>
              <a:t>Согласно </a:t>
            </a:r>
            <a:r>
              <a:rPr lang="ru-RU" sz="2400" b="0" i="0" u="none" strike="noStrike" dirty="0">
                <a:solidFill>
                  <a:srgbClr val="FF0000"/>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п. 2</a:t>
            </a:r>
            <a:r>
              <a:rPr lang="ru-RU" sz="2400" b="0" i="0" dirty="0">
                <a:solidFill>
                  <a:srgbClr val="FF0000"/>
                </a:solidFill>
                <a:effectLst/>
                <a:latin typeface="Times New Roman" panose="02020603050405020304" pitchFamily="18" charset="0"/>
                <a:cs typeface="Times New Roman" panose="02020603050405020304" pitchFamily="18" charset="0"/>
              </a:rPr>
              <a:t> </a:t>
            </a:r>
            <a:r>
              <a:rPr lang="ru-RU" sz="2400" b="0" i="1" dirty="0">
                <a:solidFill>
                  <a:schemeClr val="bg1"/>
                </a:solidFill>
                <a:effectLst/>
                <a:latin typeface="Times New Roman" panose="02020603050405020304" pitchFamily="18" charset="0"/>
                <a:cs typeface="Times New Roman" panose="02020603050405020304" pitchFamily="18" charset="0"/>
              </a:rPr>
              <a:t>Особенностей </a:t>
            </a:r>
            <a:r>
              <a:rPr lang="ru-RU" sz="2400" b="0" i="0" dirty="0">
                <a:solidFill>
                  <a:schemeClr val="bg1"/>
                </a:solidFill>
                <a:effectLst/>
                <a:latin typeface="Times New Roman" panose="02020603050405020304" pitchFamily="18" charset="0"/>
                <a:cs typeface="Times New Roman" panose="02020603050405020304" pitchFamily="18" charset="0"/>
              </a:rPr>
              <a:t>с письменного согласия работника работодателем может быть осуществлен его временный перевод на работу к другому работодателю в той же либо в другой местности по направлению государственного учреждения службы занятости населения (далее - центр занятости населения), содержащему предложение работнику о таком переводе. Работник заключает с другим работодателем срочный трудовой договор, первоначально заключенный трудовой договор при этом приостанавливает свое действие.</a:t>
            </a:r>
          </a:p>
          <a:p>
            <a:r>
              <a:rPr lang="ru-RU" sz="2400" b="0" i="0" dirty="0">
                <a:solidFill>
                  <a:srgbClr val="22272F"/>
                </a:solidFill>
                <a:effectLst/>
                <a:latin typeface="Times New Roman" panose="02020603050405020304" pitchFamily="18" charset="0"/>
                <a:cs typeface="Times New Roman" panose="02020603050405020304" pitchFamily="18" charset="0"/>
              </a:rPr>
              <a:t>    </a:t>
            </a:r>
            <a:r>
              <a:rPr lang="ru-RU" sz="2400" b="0" i="0" dirty="0">
                <a:solidFill>
                  <a:schemeClr val="bg1"/>
                </a:solidFill>
                <a:effectLst/>
                <a:latin typeface="Times New Roman" panose="02020603050405020304" pitchFamily="18" charset="0"/>
                <a:cs typeface="Times New Roman" panose="02020603050405020304" pitchFamily="18" charset="0"/>
              </a:rPr>
              <a:t>Таким образом, </a:t>
            </a:r>
            <a:r>
              <a:rPr lang="ru-RU" sz="2400" b="0" i="1" dirty="0">
                <a:solidFill>
                  <a:schemeClr val="bg1"/>
                </a:solidFill>
                <a:effectLst/>
                <a:latin typeface="Times New Roman" panose="02020603050405020304" pitchFamily="18" charset="0"/>
                <a:cs typeface="Times New Roman" panose="02020603050405020304" pitchFamily="18" charset="0"/>
              </a:rPr>
              <a:t>Особенностями</a:t>
            </a:r>
            <a:r>
              <a:rPr lang="ru-RU" sz="2400" b="0" i="0" dirty="0">
                <a:solidFill>
                  <a:schemeClr val="bg1"/>
                </a:solidFill>
                <a:effectLst/>
                <a:latin typeface="Times New Roman" panose="02020603050405020304" pitchFamily="18" charset="0"/>
                <a:cs typeface="Times New Roman" panose="02020603050405020304" pitchFamily="18" charset="0"/>
              </a:rPr>
              <a:t> предложен новый, нестандартный порядок трудоустройства работников.</a:t>
            </a:r>
            <a:endParaRPr lang="ru-RU" sz="2400" dirty="0">
              <a:solidFill>
                <a:schemeClr val="bg1"/>
              </a:solidFill>
              <a:latin typeface="Times New Roman" panose="02020603050405020304" pitchFamily="18" charset="0"/>
              <a:cs typeface="Times New Roman" panose="02020603050405020304" pitchFamily="18" charset="0"/>
            </a:endParaRPr>
          </a:p>
        </p:txBody>
      </p:sp>
      <p:pic>
        <p:nvPicPr>
          <p:cNvPr id="4" name="Picture 2">
            <a:extLst>
              <a:ext uri="{FF2B5EF4-FFF2-40B4-BE49-F238E27FC236}">
                <a16:creationId xmlns:a16="http://schemas.microsoft.com/office/drawing/2014/main" id="{85994C16-7FD3-41BB-808E-EA5C6DAA95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218" y="267286"/>
            <a:ext cx="2926080" cy="16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75452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B6FB97A-2E02-41AA-A5D0-02921C2294B6}"/>
              </a:ext>
            </a:extLst>
          </p:cNvPr>
          <p:cNvSpPr>
            <a:spLocks noGrp="1"/>
          </p:cNvSpPr>
          <p:nvPr>
            <p:ph type="title"/>
          </p:nvPr>
        </p:nvSpPr>
        <p:spPr>
          <a:xfrm>
            <a:off x="3207434" y="604912"/>
            <a:ext cx="6773179" cy="1364566"/>
          </a:xfrm>
          <a:solidFill>
            <a:srgbClr val="002060"/>
          </a:solidFill>
        </p:spPr>
        <p:txBody>
          <a:bodyPr/>
          <a:lstStyle/>
          <a:p>
            <a:pPr algn="ctr"/>
            <a:r>
              <a:rPr lang="ru-RU" sz="3200" dirty="0">
                <a:latin typeface="Times New Roman" panose="02020603050405020304" pitchFamily="18" charset="0"/>
                <a:cs typeface="Times New Roman" panose="02020603050405020304" pitchFamily="18" charset="0"/>
              </a:rPr>
              <a:t>Механизм (процедура) перевода на основании постановления № 511</a:t>
            </a:r>
          </a:p>
        </p:txBody>
      </p:sp>
      <p:sp>
        <p:nvSpPr>
          <p:cNvPr id="3" name="Текст 2">
            <a:extLst>
              <a:ext uri="{FF2B5EF4-FFF2-40B4-BE49-F238E27FC236}">
                <a16:creationId xmlns:a16="http://schemas.microsoft.com/office/drawing/2014/main" id="{7B7161CE-B89B-4B51-9BD3-203B4A163A65}"/>
              </a:ext>
            </a:extLst>
          </p:cNvPr>
          <p:cNvSpPr>
            <a:spLocks noGrp="1"/>
          </p:cNvSpPr>
          <p:nvPr>
            <p:ph type="body" sz="half" idx="2"/>
          </p:nvPr>
        </p:nvSpPr>
        <p:spPr>
          <a:xfrm>
            <a:off x="492369" y="1969478"/>
            <a:ext cx="11296357" cy="4050322"/>
          </a:xfrm>
        </p:spPr>
        <p:txBody>
          <a:bodyPr/>
          <a:lstStyle/>
          <a:p>
            <a:endParaRPr lang="ru-RU" dirty="0"/>
          </a:p>
        </p:txBody>
      </p:sp>
      <p:sp>
        <p:nvSpPr>
          <p:cNvPr id="8" name="Прямоугольник 7">
            <a:extLst>
              <a:ext uri="{FF2B5EF4-FFF2-40B4-BE49-F238E27FC236}">
                <a16:creationId xmlns:a16="http://schemas.microsoft.com/office/drawing/2014/main" id="{5C177505-9DC7-47AF-B0B6-B18F55A2F1B2}"/>
              </a:ext>
            </a:extLst>
          </p:cNvPr>
          <p:cNvSpPr/>
          <p:nvPr/>
        </p:nvSpPr>
        <p:spPr>
          <a:xfrm>
            <a:off x="1365829" y="2370407"/>
            <a:ext cx="2335236" cy="1280160"/>
          </a:xfrm>
          <a:prstGeom prst="rect">
            <a:avLst/>
          </a:prstGeom>
          <a:solidFill>
            <a:schemeClr val="bg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sz="1800" b="1" i="0" dirty="0">
                <a:latin typeface="Times New Roman" panose="02020603050405020304" pitchFamily="18" charset="0"/>
                <a:cs typeface="Times New Roman" panose="02020603050405020304" pitchFamily="18" charset="0"/>
              </a:rPr>
              <a:t>1.</a:t>
            </a:r>
          </a:p>
          <a:p>
            <a:pPr lvl="0" algn="ctr"/>
            <a:r>
              <a:rPr lang="ru-RU" sz="1800" b="1" i="0" dirty="0">
                <a:latin typeface="Times New Roman" panose="02020603050405020304" pitchFamily="18" charset="0"/>
                <a:cs typeface="Times New Roman" panose="02020603050405020304" pitchFamily="18" charset="0"/>
              </a:rPr>
              <a:t>Приостановка производства</a:t>
            </a:r>
            <a:endParaRPr lang="ru-RU" sz="1800" dirty="0">
              <a:latin typeface="Times New Roman" panose="02020603050405020304" pitchFamily="18" charset="0"/>
              <a:cs typeface="Times New Roman" panose="02020603050405020304" pitchFamily="18" charset="0"/>
            </a:endParaRPr>
          </a:p>
          <a:p>
            <a:pPr algn="ctr"/>
            <a:endParaRPr lang="ru-RU" dirty="0"/>
          </a:p>
        </p:txBody>
      </p:sp>
      <p:sp>
        <p:nvSpPr>
          <p:cNvPr id="9" name="Прямоугольник 8">
            <a:extLst>
              <a:ext uri="{FF2B5EF4-FFF2-40B4-BE49-F238E27FC236}">
                <a16:creationId xmlns:a16="http://schemas.microsoft.com/office/drawing/2014/main" id="{14AFC2BF-0D12-4442-BEBF-A2DF0C9FEE43}"/>
              </a:ext>
            </a:extLst>
          </p:cNvPr>
          <p:cNvSpPr/>
          <p:nvPr/>
        </p:nvSpPr>
        <p:spPr>
          <a:xfrm>
            <a:off x="4761913" y="2370407"/>
            <a:ext cx="3066757" cy="1280160"/>
          </a:xfrm>
          <a:prstGeom prst="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sz="1800" dirty="0">
                <a:latin typeface="Times New Roman" panose="02020603050405020304" pitchFamily="18" charset="0"/>
                <a:cs typeface="Times New Roman" panose="02020603050405020304" pitchFamily="18" charset="0"/>
              </a:rPr>
              <a:t>2.</a:t>
            </a:r>
          </a:p>
          <a:p>
            <a:pPr lvl="0" algn="ctr"/>
            <a:r>
              <a:rPr lang="ru-RU" b="1" i="0" dirty="0">
                <a:latin typeface="Times New Roman" panose="02020603050405020304" pitchFamily="18" charset="0"/>
                <a:cs typeface="Times New Roman" panose="02020603050405020304" pitchFamily="18" charset="0"/>
              </a:rPr>
              <a:t>Направление работнику предложения о переводе к другому работодателю</a:t>
            </a:r>
            <a:endParaRPr lang="ru-RU" dirty="0">
              <a:latin typeface="Times New Roman" panose="02020603050405020304" pitchFamily="18" charset="0"/>
              <a:cs typeface="Times New Roman" panose="02020603050405020304" pitchFamily="18" charset="0"/>
            </a:endParaRPr>
          </a:p>
          <a:p>
            <a:pPr algn="ctr"/>
            <a:endParaRPr lang="ru-RU" dirty="0"/>
          </a:p>
        </p:txBody>
      </p:sp>
      <p:sp>
        <p:nvSpPr>
          <p:cNvPr id="10" name="Прямоугольник 9">
            <a:extLst>
              <a:ext uri="{FF2B5EF4-FFF2-40B4-BE49-F238E27FC236}">
                <a16:creationId xmlns:a16="http://schemas.microsoft.com/office/drawing/2014/main" id="{FD767597-DB0B-4B26-996E-6FD6866BFBC1}"/>
              </a:ext>
            </a:extLst>
          </p:cNvPr>
          <p:cNvSpPr/>
          <p:nvPr/>
        </p:nvSpPr>
        <p:spPr>
          <a:xfrm>
            <a:off x="8954087" y="2370407"/>
            <a:ext cx="2314135" cy="1280160"/>
          </a:xfrm>
          <a:prstGeom prst="rect">
            <a:avLst/>
          </a:prstGeom>
          <a:solidFill>
            <a:srgbClr val="4F0B0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sz="1800" b="1" dirty="0">
                <a:latin typeface="Times New Roman" panose="02020603050405020304" pitchFamily="18" charset="0"/>
                <a:cs typeface="Times New Roman" panose="02020603050405020304" pitchFamily="18" charset="0"/>
              </a:rPr>
              <a:t>3.</a:t>
            </a:r>
          </a:p>
          <a:p>
            <a:pPr lvl="0" algn="ctr"/>
            <a:r>
              <a:rPr lang="ru-RU" b="1" i="0" dirty="0">
                <a:latin typeface="Times New Roman" panose="02020603050405020304" pitchFamily="18" charset="0"/>
                <a:cs typeface="Times New Roman" panose="02020603050405020304" pitchFamily="18" charset="0"/>
              </a:rPr>
              <a:t>Согласование</a:t>
            </a:r>
            <a:r>
              <a:rPr lang="ru-RU" sz="1600" b="1" i="0" dirty="0">
                <a:latin typeface="Times New Roman" panose="02020603050405020304" pitchFamily="18" charset="0"/>
                <a:cs typeface="Times New Roman" panose="02020603050405020304" pitchFamily="18" charset="0"/>
              </a:rPr>
              <a:t> </a:t>
            </a:r>
            <a:r>
              <a:rPr lang="ru-RU" sz="1800" b="1" i="0" dirty="0">
                <a:latin typeface="Times New Roman" panose="02020603050405020304" pitchFamily="18" charset="0"/>
                <a:cs typeface="Times New Roman" panose="02020603050405020304" pitchFamily="18" charset="0"/>
              </a:rPr>
              <a:t>временного перевода</a:t>
            </a:r>
            <a:endParaRPr lang="ru-RU" sz="1800" b="1" dirty="0">
              <a:latin typeface="Times New Roman" panose="02020603050405020304" pitchFamily="18" charset="0"/>
              <a:cs typeface="Times New Roman" panose="02020603050405020304" pitchFamily="18" charset="0"/>
            </a:endParaRPr>
          </a:p>
          <a:p>
            <a:pPr algn="ctr"/>
            <a:endParaRPr lang="ru-RU" dirty="0"/>
          </a:p>
        </p:txBody>
      </p:sp>
      <p:sp>
        <p:nvSpPr>
          <p:cNvPr id="11" name="Прямоугольник 10">
            <a:extLst>
              <a:ext uri="{FF2B5EF4-FFF2-40B4-BE49-F238E27FC236}">
                <a16:creationId xmlns:a16="http://schemas.microsoft.com/office/drawing/2014/main" id="{7509F382-E88E-4C74-B344-3905917E9DCC}"/>
              </a:ext>
            </a:extLst>
          </p:cNvPr>
          <p:cNvSpPr/>
          <p:nvPr/>
        </p:nvSpPr>
        <p:spPr>
          <a:xfrm>
            <a:off x="1519311" y="4255478"/>
            <a:ext cx="2335236" cy="1385666"/>
          </a:xfrm>
          <a:prstGeom prst="rect">
            <a:avLst/>
          </a:prstGeom>
          <a:solidFill>
            <a:srgbClr val="224F1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chemeClr val="tx1"/>
                </a:solidFill>
                <a:latin typeface="Times New Roman" panose="02020603050405020304" pitchFamily="18" charset="0"/>
                <a:cs typeface="Times New Roman" panose="02020603050405020304" pitchFamily="18" charset="0"/>
              </a:rPr>
              <a:t>4.</a:t>
            </a:r>
          </a:p>
          <a:p>
            <a:pPr algn="ctr"/>
            <a:r>
              <a:rPr lang="ru-RU" sz="1600" b="1" i="0" dirty="0">
                <a:solidFill>
                  <a:schemeClr val="tx1"/>
                </a:solidFill>
                <a:effectLst/>
                <a:latin typeface="Times New Roman" panose="02020603050405020304" pitchFamily="18" charset="0"/>
                <a:cs typeface="Times New Roman" panose="02020603050405020304" pitchFamily="18" charset="0"/>
              </a:rPr>
              <a:t>Заключение</a:t>
            </a:r>
            <a:r>
              <a:rPr lang="ru-RU" b="1" i="0" dirty="0">
                <a:solidFill>
                  <a:schemeClr val="tx1"/>
                </a:solidFill>
                <a:effectLst/>
                <a:latin typeface="Times New Roman" panose="02020603050405020304" pitchFamily="18" charset="0"/>
                <a:cs typeface="Times New Roman" panose="02020603050405020304" pitchFamily="18" charset="0"/>
              </a:rPr>
              <a:t> срочного трудового договора</a:t>
            </a:r>
            <a:endParaRPr lang="ru-RU" b="1" dirty="0">
              <a:solidFill>
                <a:schemeClr val="tx1"/>
              </a:solidFill>
              <a:latin typeface="Times New Roman" panose="02020603050405020304" pitchFamily="18" charset="0"/>
              <a:cs typeface="Times New Roman" panose="02020603050405020304" pitchFamily="18" charset="0"/>
            </a:endParaRPr>
          </a:p>
          <a:p>
            <a:pPr algn="ctr"/>
            <a:endParaRPr lang="ru-RU" dirty="0"/>
          </a:p>
        </p:txBody>
      </p:sp>
      <p:sp>
        <p:nvSpPr>
          <p:cNvPr id="12" name="Прямоугольник 11">
            <a:extLst>
              <a:ext uri="{FF2B5EF4-FFF2-40B4-BE49-F238E27FC236}">
                <a16:creationId xmlns:a16="http://schemas.microsoft.com/office/drawing/2014/main" id="{70136DA7-A84A-4584-8476-B223821DFBFB}"/>
              </a:ext>
            </a:extLst>
          </p:cNvPr>
          <p:cNvSpPr/>
          <p:nvPr/>
        </p:nvSpPr>
        <p:spPr>
          <a:xfrm>
            <a:off x="4979964" y="4255478"/>
            <a:ext cx="2848706" cy="1385666"/>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chemeClr val="tx1"/>
                </a:solidFill>
                <a:latin typeface="Times New Roman" panose="02020603050405020304" pitchFamily="18" charset="0"/>
                <a:cs typeface="Times New Roman" panose="02020603050405020304" pitchFamily="18" charset="0"/>
              </a:rPr>
              <a:t>5.</a:t>
            </a:r>
          </a:p>
          <a:p>
            <a:pPr algn="ctr"/>
            <a:r>
              <a:rPr lang="ru-RU" sz="1800" b="1" i="0" dirty="0">
                <a:solidFill>
                  <a:schemeClr val="tx1"/>
                </a:solidFill>
                <a:effectLst/>
                <a:latin typeface="Times New Roman" panose="02020603050405020304" pitchFamily="18" charset="0"/>
                <a:cs typeface="Times New Roman" panose="02020603050405020304" pitchFamily="18" charset="0"/>
              </a:rPr>
              <a:t>Приостановление</a:t>
            </a:r>
            <a:r>
              <a:rPr lang="ru-RU" b="1" i="0" dirty="0">
                <a:solidFill>
                  <a:schemeClr val="tx1"/>
                </a:solidFill>
                <a:effectLst/>
                <a:latin typeface="Times New Roman" panose="02020603050405020304" pitchFamily="18" charset="0"/>
                <a:cs typeface="Times New Roman" panose="02020603050405020304" pitchFamily="18" charset="0"/>
              </a:rPr>
              <a:t> </a:t>
            </a:r>
            <a:r>
              <a:rPr lang="ru-RU" sz="1800" b="1" i="0" dirty="0">
                <a:solidFill>
                  <a:schemeClr val="tx1"/>
                </a:solidFill>
                <a:effectLst/>
                <a:latin typeface="Times New Roman" panose="02020603050405020304" pitchFamily="18" charset="0"/>
                <a:cs typeface="Times New Roman" panose="02020603050405020304" pitchFamily="18" charset="0"/>
              </a:rPr>
              <a:t>действия первоначально заключенного догов</a:t>
            </a:r>
            <a:r>
              <a:rPr lang="ru-RU" b="1" i="0" dirty="0">
                <a:solidFill>
                  <a:schemeClr val="tx1"/>
                </a:solidFill>
                <a:effectLst/>
                <a:latin typeface="Times New Roman" panose="02020603050405020304" pitchFamily="18" charset="0"/>
                <a:cs typeface="Times New Roman" panose="02020603050405020304" pitchFamily="18" charset="0"/>
              </a:rPr>
              <a:t>ора</a:t>
            </a:r>
            <a:endParaRPr lang="ru-RU" b="1" dirty="0">
              <a:solidFill>
                <a:schemeClr val="tx1"/>
              </a:solidFill>
              <a:latin typeface="Times New Roman" panose="02020603050405020304" pitchFamily="18" charset="0"/>
              <a:cs typeface="Times New Roman" panose="02020603050405020304" pitchFamily="18" charset="0"/>
            </a:endParaRPr>
          </a:p>
          <a:p>
            <a:pPr algn="ctr"/>
            <a:endParaRPr lang="ru-RU" dirty="0"/>
          </a:p>
        </p:txBody>
      </p:sp>
      <p:sp>
        <p:nvSpPr>
          <p:cNvPr id="13" name="Прямоугольник 12">
            <a:extLst>
              <a:ext uri="{FF2B5EF4-FFF2-40B4-BE49-F238E27FC236}">
                <a16:creationId xmlns:a16="http://schemas.microsoft.com/office/drawing/2014/main" id="{6E068BDC-2014-4A08-994F-7AC04F210139}"/>
              </a:ext>
            </a:extLst>
          </p:cNvPr>
          <p:cNvSpPr/>
          <p:nvPr/>
        </p:nvSpPr>
        <p:spPr>
          <a:xfrm>
            <a:off x="8989257" y="4255476"/>
            <a:ext cx="2602523" cy="13856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chemeClr val="tx1"/>
                </a:solidFill>
                <a:latin typeface="Times New Roman" panose="02020603050405020304" pitchFamily="18" charset="0"/>
                <a:cs typeface="Times New Roman" panose="02020603050405020304" pitchFamily="18" charset="0"/>
              </a:rPr>
              <a:t>6.</a:t>
            </a:r>
          </a:p>
          <a:p>
            <a:pPr algn="ctr"/>
            <a:r>
              <a:rPr lang="ru-RU" b="1" i="0" dirty="0">
                <a:solidFill>
                  <a:schemeClr val="tx1"/>
                </a:solidFill>
                <a:effectLst/>
                <a:latin typeface="Times New Roman" panose="02020603050405020304" pitchFamily="18" charset="0"/>
                <a:cs typeface="Times New Roman" panose="02020603050405020304" pitchFamily="18" charset="0"/>
              </a:rPr>
              <a:t>Возобновление действия первоначального трудового договора</a:t>
            </a:r>
            <a:endParaRPr lang="ru-RU" dirty="0"/>
          </a:p>
        </p:txBody>
      </p:sp>
      <p:pic>
        <p:nvPicPr>
          <p:cNvPr id="14" name="Picture 2">
            <a:extLst>
              <a:ext uri="{FF2B5EF4-FFF2-40B4-BE49-F238E27FC236}">
                <a16:creationId xmlns:a16="http://schemas.microsoft.com/office/drawing/2014/main" id="{14186720-50E5-4084-A9C7-9314FAD9E1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218" y="267286"/>
            <a:ext cx="2926080" cy="1645920"/>
          </a:xfrm>
          <a:prstGeom prst="rect">
            <a:avLst/>
          </a:prstGeom>
          <a:noFill/>
          <a:extLst>
            <a:ext uri="{909E8E84-426E-40DD-AFC4-6F175D3DCCD1}">
              <a14:hiddenFill xmlns:a14="http://schemas.microsoft.com/office/drawing/2010/main">
                <a:solidFill>
                  <a:srgbClr val="FFFFFF"/>
                </a:solidFill>
              </a14:hiddenFill>
            </a:ext>
          </a:extLst>
        </p:spPr>
      </p:pic>
      <p:sp>
        <p:nvSpPr>
          <p:cNvPr id="15" name="Стрелка: вправо 14">
            <a:extLst>
              <a:ext uri="{FF2B5EF4-FFF2-40B4-BE49-F238E27FC236}">
                <a16:creationId xmlns:a16="http://schemas.microsoft.com/office/drawing/2014/main" id="{984F0951-6280-423A-A944-72AD3159D13B}"/>
              </a:ext>
            </a:extLst>
          </p:cNvPr>
          <p:cNvSpPr/>
          <p:nvPr/>
        </p:nvSpPr>
        <p:spPr>
          <a:xfrm>
            <a:off x="3784685" y="2768171"/>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Стрелка: вправо 15">
            <a:extLst>
              <a:ext uri="{FF2B5EF4-FFF2-40B4-BE49-F238E27FC236}">
                <a16:creationId xmlns:a16="http://schemas.microsoft.com/office/drawing/2014/main" id="{E209D30F-348F-422B-A9CB-B0B6F2D80C55}"/>
              </a:ext>
            </a:extLst>
          </p:cNvPr>
          <p:cNvSpPr/>
          <p:nvPr/>
        </p:nvSpPr>
        <p:spPr>
          <a:xfrm>
            <a:off x="7828670" y="2725969"/>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Стрелка: вправо 16">
            <a:extLst>
              <a:ext uri="{FF2B5EF4-FFF2-40B4-BE49-F238E27FC236}">
                <a16:creationId xmlns:a16="http://schemas.microsoft.com/office/drawing/2014/main" id="{71FFA4CD-7584-4C4C-AA98-53F155CF2D61}"/>
              </a:ext>
            </a:extLst>
          </p:cNvPr>
          <p:cNvSpPr/>
          <p:nvPr/>
        </p:nvSpPr>
        <p:spPr>
          <a:xfrm>
            <a:off x="492369" y="470599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Стрелка: вниз 17">
            <a:extLst>
              <a:ext uri="{FF2B5EF4-FFF2-40B4-BE49-F238E27FC236}">
                <a16:creationId xmlns:a16="http://schemas.microsoft.com/office/drawing/2014/main" id="{D297571C-8ED3-47E0-AAEC-94093E0FB20F}"/>
              </a:ext>
            </a:extLst>
          </p:cNvPr>
          <p:cNvSpPr/>
          <p:nvPr/>
        </p:nvSpPr>
        <p:spPr>
          <a:xfrm>
            <a:off x="11355676" y="2768171"/>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Стрелка: вправо 18">
            <a:extLst>
              <a:ext uri="{FF2B5EF4-FFF2-40B4-BE49-F238E27FC236}">
                <a16:creationId xmlns:a16="http://schemas.microsoft.com/office/drawing/2014/main" id="{ED118565-8390-49F1-BE42-DB3A8DFA3FAD}"/>
              </a:ext>
            </a:extLst>
          </p:cNvPr>
          <p:cNvSpPr/>
          <p:nvPr/>
        </p:nvSpPr>
        <p:spPr>
          <a:xfrm>
            <a:off x="4012873" y="4772817"/>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Стрелка: вправо 19">
            <a:extLst>
              <a:ext uri="{FF2B5EF4-FFF2-40B4-BE49-F238E27FC236}">
                <a16:creationId xmlns:a16="http://schemas.microsoft.com/office/drawing/2014/main" id="{8786F8B2-38F2-45C5-ABFD-39730EA87176}"/>
              </a:ext>
            </a:extLst>
          </p:cNvPr>
          <p:cNvSpPr/>
          <p:nvPr/>
        </p:nvSpPr>
        <p:spPr>
          <a:xfrm>
            <a:off x="7975679" y="470599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Стрелка: вправо 20">
            <a:extLst>
              <a:ext uri="{FF2B5EF4-FFF2-40B4-BE49-F238E27FC236}">
                <a16:creationId xmlns:a16="http://schemas.microsoft.com/office/drawing/2014/main" id="{2D15E3D8-1509-4FBE-AB21-3810B675AD94}"/>
              </a:ext>
            </a:extLst>
          </p:cNvPr>
          <p:cNvSpPr/>
          <p:nvPr/>
        </p:nvSpPr>
        <p:spPr>
          <a:xfrm rot="1838523">
            <a:off x="11591780" y="3066757"/>
            <a:ext cx="45719" cy="3622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464716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727F85C-9222-4E97-9104-32490839D104}"/>
              </a:ext>
            </a:extLst>
          </p:cNvPr>
          <p:cNvSpPr>
            <a:spLocks noGrp="1"/>
          </p:cNvSpPr>
          <p:nvPr>
            <p:ph type="title"/>
          </p:nvPr>
        </p:nvSpPr>
        <p:spPr>
          <a:xfrm>
            <a:off x="3840480" y="1090246"/>
            <a:ext cx="6280810" cy="647114"/>
          </a:xfrm>
          <a:solidFill>
            <a:schemeClr val="accent4">
              <a:lumMod val="20000"/>
              <a:lumOff val="80000"/>
            </a:schemeClr>
          </a:solidFill>
        </p:spPr>
        <p:txBody>
          <a:bodyPr/>
          <a:lstStyle/>
          <a:p>
            <a:pPr algn="ctr"/>
            <a:r>
              <a:rPr lang="ru-RU" sz="2400" b="1" i="0" dirty="0">
                <a:solidFill>
                  <a:srgbClr val="22272F"/>
                </a:solidFill>
                <a:effectLst/>
                <a:latin typeface="Times New Roman" panose="02020603050405020304" pitchFamily="18" charset="0"/>
                <a:cs typeface="Times New Roman" panose="02020603050405020304" pitchFamily="18" charset="0"/>
              </a:rPr>
              <a:t>Приостановка производства:</a:t>
            </a:r>
            <a:endParaRPr lang="ru-RU" sz="2400" dirty="0">
              <a:latin typeface="Times New Roman" panose="02020603050405020304" pitchFamily="18" charset="0"/>
              <a:cs typeface="Times New Roman" panose="02020603050405020304" pitchFamily="18" charset="0"/>
            </a:endParaRPr>
          </a:p>
        </p:txBody>
      </p:sp>
      <p:sp>
        <p:nvSpPr>
          <p:cNvPr id="3" name="Текст 2">
            <a:extLst>
              <a:ext uri="{FF2B5EF4-FFF2-40B4-BE49-F238E27FC236}">
                <a16:creationId xmlns:a16="http://schemas.microsoft.com/office/drawing/2014/main" id="{D927F777-B063-4A57-B583-A0BE28191F19}"/>
              </a:ext>
            </a:extLst>
          </p:cNvPr>
          <p:cNvSpPr>
            <a:spLocks noGrp="1"/>
          </p:cNvSpPr>
          <p:nvPr>
            <p:ph type="body" sz="half" idx="2"/>
          </p:nvPr>
        </p:nvSpPr>
        <p:spPr>
          <a:xfrm>
            <a:off x="787792" y="2560320"/>
            <a:ext cx="10592972" cy="3459480"/>
          </a:xfrm>
          <a:solidFill>
            <a:schemeClr val="tx2"/>
          </a:solidFill>
        </p:spPr>
        <p:txBody>
          <a:bodyPr>
            <a:normAutofit lnSpcReduction="10000"/>
          </a:bodyPr>
          <a:lstStyle/>
          <a:p>
            <a:r>
              <a:rPr lang="ru-RU" dirty="0">
                <a:solidFill>
                  <a:srgbClr val="22272F"/>
                </a:solidFill>
                <a:latin typeface="PT Serif" panose="020A0603040505020204" pitchFamily="18" charset="-52"/>
              </a:rPr>
              <a:t>    </a:t>
            </a:r>
            <a:r>
              <a:rPr lang="ru-RU" sz="2000" dirty="0">
                <a:solidFill>
                  <a:srgbClr val="22272F"/>
                </a:solidFill>
                <a:latin typeface="Times New Roman" panose="02020603050405020304" pitchFamily="18" charset="0"/>
                <a:cs typeface="Times New Roman" panose="02020603050405020304" pitchFamily="18" charset="0"/>
              </a:rPr>
              <a:t>П</a:t>
            </a:r>
            <a:r>
              <a:rPr lang="ru-RU" sz="2000" b="0" i="0" dirty="0">
                <a:solidFill>
                  <a:srgbClr val="22272F"/>
                </a:solidFill>
                <a:effectLst/>
                <a:latin typeface="Times New Roman" panose="02020603050405020304" pitchFamily="18" charset="0"/>
                <a:cs typeface="Times New Roman" panose="02020603050405020304" pitchFamily="18" charset="0"/>
              </a:rPr>
              <a:t>ервое, что должно произойти - это приостановка производства (работы), ведь только в случае поступления в центр занятости сведений от работодателя о приостановке производства (работы) центр занятости направляет работнику предложение о временном переводе на работу к другому работодателю (см.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п. 3</a:t>
            </a:r>
            <a:r>
              <a:rPr lang="ru-RU" sz="2000" b="0" i="0" dirty="0">
                <a:solidFill>
                  <a:srgbClr val="FF0000"/>
                </a:solidFill>
                <a:effectLst/>
                <a:latin typeface="Times New Roman" panose="02020603050405020304" pitchFamily="18" charset="0"/>
                <a:cs typeface="Times New Roman" panose="02020603050405020304" pitchFamily="18" charset="0"/>
              </a:rPr>
              <a:t> </a:t>
            </a:r>
            <a:r>
              <a:rPr lang="ru-RU" sz="2000" b="0" i="1" dirty="0">
                <a:solidFill>
                  <a:srgbClr val="22272F"/>
                </a:solidFill>
                <a:effectLst/>
                <a:latin typeface="Times New Roman" panose="02020603050405020304" pitchFamily="18" charset="0"/>
                <a:cs typeface="Times New Roman" panose="02020603050405020304" pitchFamily="18" charset="0"/>
              </a:rPr>
              <a:t>Особенностей</a:t>
            </a:r>
            <a:r>
              <a:rPr lang="ru-RU" sz="2000" b="0" i="0" dirty="0">
                <a:solidFill>
                  <a:srgbClr val="22272F"/>
                </a:solidFill>
                <a:effectLst/>
                <a:latin typeface="Times New Roman" panose="02020603050405020304" pitchFamily="18" charset="0"/>
                <a:cs typeface="Times New Roman" panose="02020603050405020304" pitchFamily="18" charset="0"/>
              </a:rPr>
              <a:t>). Временная приостановка работы по причинам экономического, технологического, технического или организационного характера подпадает под понятие простоя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часть третья ст. 72.2</a:t>
            </a:r>
            <a:r>
              <a:rPr lang="ru-RU" sz="2000" b="0" i="0" dirty="0">
                <a:solidFill>
                  <a:srgbClr val="FF0000"/>
                </a:solidFill>
                <a:effectLst/>
                <a:latin typeface="Times New Roman" panose="02020603050405020304" pitchFamily="18" charset="0"/>
                <a:cs typeface="Times New Roman" panose="02020603050405020304" pitchFamily="18" charset="0"/>
              </a:rPr>
              <a:t> ТК РФ</a:t>
            </a:r>
            <a:r>
              <a:rPr lang="ru-RU" sz="2000" b="0" i="0" dirty="0">
                <a:solidFill>
                  <a:srgbClr val="22272F"/>
                </a:solidFill>
                <a:effectLst/>
                <a:latin typeface="Times New Roman" panose="02020603050405020304" pitchFamily="18" charset="0"/>
                <a:cs typeface="Times New Roman" panose="02020603050405020304" pitchFamily="18" charset="0"/>
              </a:rPr>
              <a:t>).</a:t>
            </a:r>
          </a:p>
          <a:p>
            <a:r>
              <a:rPr lang="ru-RU" sz="2000" dirty="0">
                <a:solidFill>
                  <a:srgbClr val="22272F"/>
                </a:solidFill>
                <a:latin typeface="Times New Roman" panose="02020603050405020304" pitchFamily="18" charset="0"/>
                <a:cs typeface="Times New Roman" panose="02020603050405020304" pitchFamily="18" charset="0"/>
              </a:rPr>
              <a:t>   </a:t>
            </a:r>
            <a:r>
              <a:rPr lang="ru-RU" sz="2000" b="0" i="0" dirty="0">
                <a:solidFill>
                  <a:srgbClr val="22272F"/>
                </a:solidFill>
                <a:effectLst/>
                <a:latin typeface="Times New Roman" panose="02020603050405020304" pitchFamily="18" charset="0"/>
                <a:cs typeface="Times New Roman" panose="02020603050405020304" pitchFamily="18" charset="0"/>
              </a:rPr>
              <a:t>Порядок введения и оформления простоя законом не урегулирован. На практике работодатель, как правило, издает приказ о простое, в котором отражается информация о его причинах и сроках. Если простой вводится не для всех работников организации, в приказе перечисляются работники, которым объявлен простой. Приказ составляется в произвольной форме.</a:t>
            </a:r>
            <a:endParaRPr lang="ru-RU" sz="2000" dirty="0">
              <a:latin typeface="Times New Roman" panose="02020603050405020304" pitchFamily="18" charset="0"/>
              <a:cs typeface="Times New Roman" panose="02020603050405020304" pitchFamily="18" charset="0"/>
            </a:endParaRPr>
          </a:p>
        </p:txBody>
      </p:sp>
      <p:pic>
        <p:nvPicPr>
          <p:cNvPr id="4" name="Picture 2">
            <a:extLst>
              <a:ext uri="{FF2B5EF4-FFF2-40B4-BE49-F238E27FC236}">
                <a16:creationId xmlns:a16="http://schemas.microsoft.com/office/drawing/2014/main" id="{32505B7A-FEA1-4FAD-871A-A340AFED6C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3218" y="267286"/>
            <a:ext cx="2926080" cy="16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3631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9EEB39D-C2AC-4781-A5D4-8A54177CCFE3}"/>
              </a:ext>
            </a:extLst>
          </p:cNvPr>
          <p:cNvSpPr>
            <a:spLocks noGrp="1"/>
          </p:cNvSpPr>
          <p:nvPr>
            <p:ph type="title"/>
          </p:nvPr>
        </p:nvSpPr>
        <p:spPr>
          <a:xfrm>
            <a:off x="3394476" y="477130"/>
            <a:ext cx="7325105" cy="1436076"/>
          </a:xfrm>
          <a:solidFill>
            <a:schemeClr val="accent4">
              <a:lumMod val="20000"/>
              <a:lumOff val="80000"/>
            </a:schemeClr>
          </a:solidFill>
        </p:spPr>
        <p:txBody>
          <a:bodyPr/>
          <a:lstStyle/>
          <a:p>
            <a:pPr algn="ctr"/>
            <a:r>
              <a:rPr lang="ru-RU" sz="3200" b="1" i="0" dirty="0">
                <a:solidFill>
                  <a:schemeClr val="bg1"/>
                </a:solidFill>
                <a:latin typeface="Times New Roman" panose="02020603050405020304" pitchFamily="18" charset="0"/>
                <a:cs typeface="Times New Roman" panose="02020603050405020304" pitchFamily="18" charset="0"/>
              </a:rPr>
              <a:t>Направление работнику предложения о переводе к другому работодателю</a:t>
            </a:r>
            <a:endParaRPr lang="ru-RU" sz="3200" dirty="0">
              <a:solidFill>
                <a:schemeClr val="bg1"/>
              </a:solidFill>
            </a:endParaRPr>
          </a:p>
        </p:txBody>
      </p:sp>
      <p:sp>
        <p:nvSpPr>
          <p:cNvPr id="3" name="Текст 2">
            <a:extLst>
              <a:ext uri="{FF2B5EF4-FFF2-40B4-BE49-F238E27FC236}">
                <a16:creationId xmlns:a16="http://schemas.microsoft.com/office/drawing/2014/main" id="{4A2F0A24-F4CF-429E-96D6-EAD37D700A9C}"/>
              </a:ext>
            </a:extLst>
          </p:cNvPr>
          <p:cNvSpPr>
            <a:spLocks noGrp="1"/>
          </p:cNvSpPr>
          <p:nvPr>
            <p:ph type="body" sz="half" idx="2"/>
          </p:nvPr>
        </p:nvSpPr>
        <p:spPr>
          <a:xfrm>
            <a:off x="253218" y="2011680"/>
            <a:ext cx="11648050" cy="4579034"/>
          </a:xfrm>
          <a:solidFill>
            <a:schemeClr val="accent4">
              <a:lumMod val="20000"/>
              <a:lumOff val="80000"/>
            </a:schemeClr>
          </a:solidFill>
        </p:spPr>
        <p:txBody>
          <a:bodyPr>
            <a:noAutofit/>
          </a:bodyPr>
          <a:lstStyle/>
          <a:p>
            <a:pPr algn="just"/>
            <a:r>
              <a:rPr lang="ru-RU" b="0" i="0" dirty="0">
                <a:solidFill>
                  <a:srgbClr val="22272F"/>
                </a:solidFill>
                <a:effectLst/>
                <a:latin typeface="Times New Roman" panose="02020603050405020304" pitchFamily="18" charset="0"/>
                <a:cs typeface="Times New Roman" panose="02020603050405020304" pitchFamily="18" charset="0"/>
              </a:rPr>
              <a:t>       Согласно </a:t>
            </a:r>
            <a:r>
              <a:rPr lang="ru-RU" b="0" i="0" u="none" strike="noStrike" dirty="0">
                <a:solidFill>
                  <a:srgbClr val="FF0000"/>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п. 3</a:t>
            </a:r>
            <a:r>
              <a:rPr lang="ru-RU" b="0" i="0" dirty="0">
                <a:solidFill>
                  <a:srgbClr val="FF0000"/>
                </a:solidFill>
                <a:effectLst/>
                <a:latin typeface="Times New Roman" panose="02020603050405020304" pitchFamily="18" charset="0"/>
                <a:cs typeface="Times New Roman" panose="02020603050405020304" pitchFamily="18" charset="0"/>
              </a:rPr>
              <a:t> </a:t>
            </a:r>
            <a:r>
              <a:rPr lang="ru-RU" b="0" i="1" dirty="0">
                <a:solidFill>
                  <a:srgbClr val="22272F"/>
                </a:solidFill>
                <a:effectLst/>
                <a:latin typeface="Times New Roman" panose="02020603050405020304" pitchFamily="18" charset="0"/>
                <a:cs typeface="Times New Roman" panose="02020603050405020304" pitchFamily="18" charset="0"/>
              </a:rPr>
              <a:t>Особенностей</a:t>
            </a:r>
            <a:r>
              <a:rPr lang="ru-RU" b="0" i="0" dirty="0">
                <a:solidFill>
                  <a:srgbClr val="22272F"/>
                </a:solidFill>
                <a:effectLst/>
                <a:latin typeface="Times New Roman" panose="02020603050405020304" pitchFamily="18" charset="0"/>
                <a:cs typeface="Times New Roman" panose="02020603050405020304" pitchFamily="18" charset="0"/>
              </a:rPr>
              <a:t> в случае поступления в центр занятости населения сведений от работодателя о приостановке производства (работы) центр занятости населения при наличии потребности в работниках соответствующего профиля у других работодателей направляет работнику предложение, предусмотренное </a:t>
            </a:r>
            <a:r>
              <a:rPr lang="ru-RU" b="0" i="0" u="none" strike="noStrike" dirty="0">
                <a:solidFill>
                  <a:srgbClr val="FF0000"/>
                </a:solidFill>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п. 2</a:t>
            </a:r>
            <a:r>
              <a:rPr lang="ru-RU" b="0" i="0" dirty="0">
                <a:solidFill>
                  <a:srgbClr val="FF0000"/>
                </a:solidFill>
                <a:effectLst/>
                <a:latin typeface="Times New Roman" panose="02020603050405020304" pitchFamily="18" charset="0"/>
                <a:cs typeface="Times New Roman" panose="02020603050405020304" pitchFamily="18" charset="0"/>
              </a:rPr>
              <a:t> </a:t>
            </a:r>
            <a:r>
              <a:rPr lang="ru-RU" b="0" i="0" dirty="0">
                <a:solidFill>
                  <a:srgbClr val="22272F"/>
                </a:solidFill>
                <a:effectLst/>
                <a:latin typeface="Times New Roman" panose="02020603050405020304" pitchFamily="18" charset="0"/>
                <a:cs typeface="Times New Roman" panose="02020603050405020304" pitchFamily="18" charset="0"/>
              </a:rPr>
              <a:t>Особенностей, о временном переводе его к другому работодателю с указанием:</a:t>
            </a:r>
          </a:p>
          <a:p>
            <a:pPr algn="just"/>
            <a:r>
              <a:rPr lang="ru-RU" b="0" i="0" dirty="0">
                <a:solidFill>
                  <a:srgbClr val="22272F"/>
                </a:solidFill>
                <a:effectLst/>
                <a:latin typeface="Times New Roman" panose="02020603050405020304" pitchFamily="18" charset="0"/>
                <a:cs typeface="Times New Roman" panose="02020603050405020304" pitchFamily="18" charset="0"/>
              </a:rPr>
              <a:t>- должности (профессии, специальности);</a:t>
            </a:r>
          </a:p>
          <a:p>
            <a:pPr algn="just"/>
            <a:r>
              <a:rPr lang="ru-RU" b="0" i="0" dirty="0">
                <a:solidFill>
                  <a:srgbClr val="22272F"/>
                </a:solidFill>
                <a:effectLst/>
                <a:latin typeface="Times New Roman" panose="02020603050405020304" pitchFamily="18" charset="0"/>
                <a:cs typeface="Times New Roman" panose="02020603050405020304" pitchFamily="18" charset="0"/>
              </a:rPr>
              <a:t>- условий оплаты труда;</a:t>
            </a:r>
          </a:p>
          <a:p>
            <a:pPr algn="just"/>
            <a:r>
              <a:rPr lang="ru-RU" b="0" i="0" dirty="0">
                <a:solidFill>
                  <a:srgbClr val="22272F"/>
                </a:solidFill>
                <a:effectLst/>
                <a:latin typeface="Times New Roman" panose="02020603050405020304" pitchFamily="18" charset="0"/>
                <a:cs typeface="Times New Roman" panose="02020603050405020304" pitchFamily="18" charset="0"/>
              </a:rPr>
              <a:t>- условий труда на рабочем месте;</a:t>
            </a:r>
          </a:p>
          <a:p>
            <a:pPr algn="just"/>
            <a:r>
              <a:rPr lang="ru-RU" b="0" i="0" dirty="0">
                <a:solidFill>
                  <a:srgbClr val="22272F"/>
                </a:solidFill>
                <a:effectLst/>
                <a:latin typeface="Times New Roman" panose="02020603050405020304" pitchFamily="18" charset="0"/>
                <a:cs typeface="Times New Roman" panose="02020603050405020304" pitchFamily="18" charset="0"/>
              </a:rPr>
              <a:t>- других условий в случаях, предусмотренных трудовым законодательством и иными нормативными правовыми актами, содержащими нормы трудового права.</a:t>
            </a:r>
          </a:p>
          <a:p>
            <a:pPr algn="just"/>
            <a:r>
              <a:rPr lang="ru-RU" b="0" i="0" dirty="0">
                <a:solidFill>
                  <a:srgbClr val="22272F"/>
                </a:solidFill>
                <a:effectLst/>
                <a:latin typeface="Times New Roman" panose="02020603050405020304" pitchFamily="18" charset="0"/>
                <a:cs typeface="Times New Roman" panose="02020603050405020304" pitchFamily="18" charset="0"/>
              </a:rPr>
              <a:t>      Кроме того, центр занятости извещает работодателя о направлении указанного предложения. Пока неясно, как центр занятости узнает данные работников, которым объявлен простой, ведь форма представления работодателем сведений о приостановке производства таких данных не содержит. Вероятно, работнику, который желает трудиться во время простоя, следует самостоятельно обратиться в центр занятости и предоставить со своей стороны необходимые центру занятости сведения.</a:t>
            </a:r>
            <a:endParaRPr lang="ru-RU" dirty="0">
              <a:latin typeface="Times New Roman" panose="02020603050405020304" pitchFamily="18" charset="0"/>
              <a:cs typeface="Times New Roman" panose="02020603050405020304" pitchFamily="18" charset="0"/>
            </a:endParaRPr>
          </a:p>
        </p:txBody>
      </p:sp>
      <p:pic>
        <p:nvPicPr>
          <p:cNvPr id="4" name="Picture 2">
            <a:extLst>
              <a:ext uri="{FF2B5EF4-FFF2-40B4-BE49-F238E27FC236}">
                <a16:creationId xmlns:a16="http://schemas.microsoft.com/office/drawing/2014/main" id="{40E012D6-2C62-4EB6-B11A-173A28823D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3218" y="267286"/>
            <a:ext cx="2926080" cy="16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3461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738165-814E-4376-B2C7-05F2E209434C}"/>
              </a:ext>
            </a:extLst>
          </p:cNvPr>
          <p:cNvSpPr>
            <a:spLocks noGrp="1"/>
          </p:cNvSpPr>
          <p:nvPr>
            <p:ph type="title"/>
          </p:nvPr>
        </p:nvSpPr>
        <p:spPr>
          <a:xfrm>
            <a:off x="3953022" y="267286"/>
            <a:ext cx="6140133" cy="1196926"/>
          </a:xfrm>
          <a:solidFill>
            <a:schemeClr val="accent4">
              <a:lumMod val="20000"/>
              <a:lumOff val="80000"/>
            </a:schemeClr>
          </a:solidFill>
        </p:spPr>
        <p:txBody>
          <a:bodyPr/>
          <a:lstStyle/>
          <a:p>
            <a:pPr algn="ctr"/>
            <a:r>
              <a:rPr lang="ru-RU" sz="3200" b="1" i="0" dirty="0">
                <a:solidFill>
                  <a:schemeClr val="bg1"/>
                </a:solidFill>
                <a:latin typeface="Times New Roman" panose="02020603050405020304" pitchFamily="18" charset="0"/>
                <a:cs typeface="Times New Roman" panose="02020603050405020304" pitchFamily="18" charset="0"/>
              </a:rPr>
              <a:t>Согласование временного перевода</a:t>
            </a:r>
            <a:br>
              <a:rPr lang="ru-RU" sz="4800" b="1" dirty="0">
                <a:latin typeface="Times New Roman" panose="02020603050405020304" pitchFamily="18" charset="0"/>
                <a:cs typeface="Times New Roman" panose="02020603050405020304" pitchFamily="18" charset="0"/>
              </a:rPr>
            </a:br>
            <a:endParaRPr lang="ru-RU" dirty="0"/>
          </a:p>
        </p:txBody>
      </p:sp>
      <p:sp>
        <p:nvSpPr>
          <p:cNvPr id="3" name="Текст 2">
            <a:extLst>
              <a:ext uri="{FF2B5EF4-FFF2-40B4-BE49-F238E27FC236}">
                <a16:creationId xmlns:a16="http://schemas.microsoft.com/office/drawing/2014/main" id="{4E1D77F9-D7B3-4D5E-8AF7-C2B66BCCFCCE}"/>
              </a:ext>
            </a:extLst>
          </p:cNvPr>
          <p:cNvSpPr>
            <a:spLocks noGrp="1"/>
          </p:cNvSpPr>
          <p:nvPr>
            <p:ph type="body" sz="half" idx="2"/>
          </p:nvPr>
        </p:nvSpPr>
        <p:spPr>
          <a:xfrm>
            <a:off x="98474" y="1814732"/>
            <a:ext cx="11840308" cy="4775982"/>
          </a:xfrm>
          <a:solidFill>
            <a:schemeClr val="accent4">
              <a:lumMod val="20000"/>
              <a:lumOff val="80000"/>
            </a:schemeClr>
          </a:solidFill>
        </p:spPr>
        <p:txBody>
          <a:bodyPr>
            <a:noAutofit/>
          </a:bodyPr>
          <a:lstStyle/>
          <a:p>
            <a:r>
              <a:rPr lang="ru-RU" sz="2000" b="0" i="0" dirty="0">
                <a:solidFill>
                  <a:schemeClr val="bg1"/>
                </a:solidFill>
                <a:effectLst/>
                <a:latin typeface="Times New Roman" panose="02020603050405020304" pitchFamily="18" charset="0"/>
                <a:cs typeface="Times New Roman" panose="02020603050405020304" pitchFamily="18" charset="0"/>
              </a:rPr>
              <a:t>    В соответствии с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п. 3</a:t>
            </a:r>
            <a:r>
              <a:rPr lang="ru-RU" sz="2000" b="0" i="0" dirty="0">
                <a:solidFill>
                  <a:srgbClr val="FF0000"/>
                </a:solidFill>
                <a:effectLst/>
                <a:latin typeface="Times New Roman" panose="02020603050405020304" pitchFamily="18" charset="0"/>
                <a:cs typeface="Times New Roman" panose="02020603050405020304" pitchFamily="18" charset="0"/>
              </a:rPr>
              <a:t> </a:t>
            </a:r>
            <a:r>
              <a:rPr lang="ru-RU" sz="2000" b="0" i="1" dirty="0">
                <a:solidFill>
                  <a:schemeClr val="bg1"/>
                </a:solidFill>
                <a:effectLst/>
                <a:latin typeface="Times New Roman" panose="02020603050405020304" pitchFamily="18" charset="0"/>
                <a:cs typeface="Times New Roman" panose="02020603050405020304" pitchFamily="18" charset="0"/>
              </a:rPr>
              <a:t>Особенностей</a:t>
            </a:r>
            <a:r>
              <a:rPr lang="ru-RU" sz="2000" b="0" i="0" dirty="0">
                <a:solidFill>
                  <a:schemeClr val="bg1"/>
                </a:solidFill>
                <a:effectLst/>
                <a:latin typeface="Times New Roman" panose="02020603050405020304" pitchFamily="18" charset="0"/>
                <a:cs typeface="Times New Roman" panose="02020603050405020304" pitchFamily="18" charset="0"/>
              </a:rPr>
              <a:t> при согласии работника с поступившим от центра занятости предложением он может заключить с другим работодателем срочный трудовой договор с возможностью его продления по соглашению сторон не позднее чем до 31.12. 2022 г. при наличии согласия работодателя, с которым первоначально заключен трудовой договор.</a:t>
            </a:r>
          </a:p>
          <a:p>
            <a:r>
              <a:rPr lang="ru-RU" sz="2000" dirty="0">
                <a:solidFill>
                  <a:schemeClr val="bg1"/>
                </a:solidFill>
                <a:latin typeface="Times New Roman" panose="02020603050405020304" pitchFamily="18" charset="0"/>
                <a:cs typeface="Times New Roman" panose="02020603050405020304" pitchFamily="18" charset="0"/>
              </a:rPr>
              <a:t>   Однако </a:t>
            </a:r>
            <a:r>
              <a:rPr lang="ru-RU" sz="2000" b="0" i="0" dirty="0">
                <a:solidFill>
                  <a:schemeClr val="bg1"/>
                </a:solidFill>
                <a:effectLst/>
                <a:latin typeface="Times New Roman" panose="02020603050405020304" pitchFamily="18" charset="0"/>
                <a:cs typeface="Times New Roman" panose="02020603050405020304" pitchFamily="18" charset="0"/>
              </a:rPr>
              <a:t>согласие работника с поступившим от центра занятости предложением не налагает на другого работодателя безусловную обязанность заключить с ним срочный трудовой договор. Ведь работодатель в целях эффективной экономической деятельности и рационального управления имуществом самостоятельно, под свою ответственность принимает необходимые кадровые решения (подбор, расстановка, увольнение персонала). Заключение трудового договора с конкретным лицом, ищущим работу, является правом, а не обязанностью работодателя (см. </a:t>
            </a:r>
            <a:r>
              <a:rPr lang="ru-RU" sz="2000" dirty="0">
                <a:solidFill>
                  <a:schemeClr val="bg1"/>
                </a:solidFill>
                <a:latin typeface="Times New Roman" panose="02020603050405020304" pitchFamily="18" charset="0"/>
                <a:cs typeface="Times New Roman" panose="02020603050405020304" pitchFamily="18" charset="0"/>
              </a:rPr>
              <a:t>.</a:t>
            </a:r>
            <a:r>
              <a:rPr lang="ru-RU" sz="2000" dirty="0">
                <a:solidFill>
                  <a:srgbClr val="FF0000"/>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 ч. 1 ст. 22</a:t>
            </a:r>
            <a:r>
              <a:rPr lang="ru-RU" sz="2000" dirty="0">
                <a:solidFill>
                  <a:srgbClr val="FF0000"/>
                </a:solidFill>
                <a:latin typeface="Times New Roman" panose="02020603050405020304" pitchFamily="18" charset="0"/>
                <a:cs typeface="Times New Roman" panose="02020603050405020304" pitchFamily="18" charset="0"/>
              </a:rPr>
              <a:t> ТК РФ</a:t>
            </a:r>
            <a:r>
              <a:rPr lang="ru-RU" sz="2000" dirty="0">
                <a:solidFill>
                  <a:schemeClr val="bg1"/>
                </a:solidFill>
                <a:latin typeface="Times New Roman" panose="02020603050405020304" pitchFamily="18" charset="0"/>
                <a:cs typeface="Times New Roman" panose="02020603050405020304" pitchFamily="18" charset="0"/>
              </a:rPr>
              <a:t>). </a:t>
            </a:r>
            <a:r>
              <a:rPr lang="ru-RU" sz="2000" b="0" i="0" dirty="0">
                <a:solidFill>
                  <a:schemeClr val="bg1"/>
                </a:solidFill>
                <a:effectLst/>
                <a:latin typeface="Times New Roman" panose="02020603050405020304" pitchFamily="18" charset="0"/>
                <a:cs typeface="Times New Roman" panose="02020603050405020304" pitchFamily="18" charset="0"/>
              </a:rPr>
              <a:t>Если работодатель согласен принять на работу в порядке временного перевода конкретного сотрудника, то очевидно, такое согласие необходимо оформить письменно. Затем работнику необходимо получить согласие работодателя, с которым первоначально заключен трудовой договор. Это может быть любой письменный документ работодателя, положительная резолюция на письме другого работодателя или на заявлении работника о переводе на работу к другому работодателю. </a:t>
            </a:r>
            <a:endParaRPr lang="ru-RU" sz="2000" dirty="0">
              <a:solidFill>
                <a:schemeClr val="bg1"/>
              </a:solidFill>
              <a:latin typeface="Times New Roman" panose="02020603050405020304" pitchFamily="18" charset="0"/>
              <a:cs typeface="Times New Roman" panose="02020603050405020304" pitchFamily="18" charset="0"/>
            </a:endParaRPr>
          </a:p>
        </p:txBody>
      </p:sp>
      <p:pic>
        <p:nvPicPr>
          <p:cNvPr id="4" name="Picture 2">
            <a:extLst>
              <a:ext uri="{FF2B5EF4-FFF2-40B4-BE49-F238E27FC236}">
                <a16:creationId xmlns:a16="http://schemas.microsoft.com/office/drawing/2014/main" id="{DBB13B75-EFE7-4299-86A0-9C657B6EDF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3218" y="267286"/>
            <a:ext cx="2926080" cy="16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2535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9DBA111-A286-43F6-B9C7-5E12A49C257D}"/>
              </a:ext>
            </a:extLst>
          </p:cNvPr>
          <p:cNvSpPr>
            <a:spLocks noGrp="1"/>
          </p:cNvSpPr>
          <p:nvPr>
            <p:ph type="title"/>
          </p:nvPr>
        </p:nvSpPr>
        <p:spPr>
          <a:xfrm>
            <a:off x="3460652" y="450166"/>
            <a:ext cx="6724357" cy="1463040"/>
          </a:xfrm>
          <a:solidFill>
            <a:schemeClr val="accent4">
              <a:lumMod val="20000"/>
              <a:lumOff val="80000"/>
            </a:schemeClr>
          </a:solidFill>
        </p:spPr>
        <p:txBody>
          <a:bodyPr/>
          <a:lstStyle/>
          <a:p>
            <a:pPr algn="ctr"/>
            <a:r>
              <a:rPr lang="ru-RU" sz="2800" b="1" i="0" dirty="0">
                <a:solidFill>
                  <a:schemeClr val="bg1"/>
                </a:solidFill>
                <a:effectLst/>
                <a:latin typeface="Times New Roman" panose="02020603050405020304" pitchFamily="18" charset="0"/>
                <a:cs typeface="Times New Roman" panose="02020603050405020304" pitchFamily="18" charset="0"/>
              </a:rPr>
              <a:t>Заключение</a:t>
            </a:r>
            <a:r>
              <a:rPr lang="ru-RU" sz="1100" b="1" i="0" dirty="0">
                <a:solidFill>
                  <a:schemeClr val="bg1"/>
                </a:solidFill>
                <a:effectLst/>
                <a:latin typeface="Times New Roman" panose="02020603050405020304" pitchFamily="18" charset="0"/>
                <a:cs typeface="Times New Roman" panose="02020603050405020304" pitchFamily="18" charset="0"/>
              </a:rPr>
              <a:t> </a:t>
            </a:r>
            <a:r>
              <a:rPr lang="ru-RU" sz="3200" b="1" i="0" dirty="0">
                <a:solidFill>
                  <a:schemeClr val="bg1"/>
                </a:solidFill>
                <a:effectLst/>
                <a:latin typeface="Times New Roman" panose="02020603050405020304" pitchFamily="18" charset="0"/>
                <a:cs typeface="Times New Roman" panose="02020603050405020304" pitchFamily="18" charset="0"/>
              </a:rPr>
              <a:t>срочного трудового договора</a:t>
            </a:r>
            <a:endParaRPr lang="ru-RU" sz="3200" dirty="0">
              <a:solidFill>
                <a:schemeClr val="bg1"/>
              </a:solidFill>
              <a:latin typeface="Times New Roman" panose="02020603050405020304" pitchFamily="18" charset="0"/>
              <a:cs typeface="Times New Roman" panose="02020603050405020304" pitchFamily="18" charset="0"/>
            </a:endParaRPr>
          </a:p>
        </p:txBody>
      </p:sp>
      <p:sp>
        <p:nvSpPr>
          <p:cNvPr id="3" name="Текст 2">
            <a:extLst>
              <a:ext uri="{FF2B5EF4-FFF2-40B4-BE49-F238E27FC236}">
                <a16:creationId xmlns:a16="http://schemas.microsoft.com/office/drawing/2014/main" id="{4D880F0D-488C-4867-AB4B-C474DF4D4423}"/>
              </a:ext>
            </a:extLst>
          </p:cNvPr>
          <p:cNvSpPr>
            <a:spLocks noGrp="1"/>
          </p:cNvSpPr>
          <p:nvPr>
            <p:ph type="body" sz="half" idx="2"/>
          </p:nvPr>
        </p:nvSpPr>
        <p:spPr>
          <a:xfrm>
            <a:off x="464234" y="2053883"/>
            <a:ext cx="11155680" cy="4536831"/>
          </a:xfrm>
          <a:solidFill>
            <a:schemeClr val="accent4">
              <a:lumMod val="20000"/>
              <a:lumOff val="80000"/>
            </a:schemeClr>
          </a:solidFill>
        </p:spPr>
        <p:txBody>
          <a:bodyPr>
            <a:normAutofit/>
          </a:bodyPr>
          <a:lstStyle/>
          <a:p>
            <a:pPr algn="just"/>
            <a:r>
              <a:rPr lang="ru-RU" b="0" i="0" dirty="0">
                <a:solidFill>
                  <a:srgbClr val="22272F"/>
                </a:solidFill>
                <a:effectLst/>
                <a:latin typeface="PT Serif" panose="020A0603040505020204" pitchFamily="18" charset="-52"/>
              </a:rPr>
              <a:t>   </a:t>
            </a:r>
            <a:r>
              <a:rPr lang="ru-RU" sz="2000" b="0" i="0" dirty="0">
                <a:solidFill>
                  <a:schemeClr val="bg1"/>
                </a:solidFill>
                <a:effectLst/>
                <a:latin typeface="Times New Roman" panose="02020603050405020304" pitchFamily="18" charset="0"/>
                <a:cs typeface="Times New Roman" panose="02020603050405020304" pitchFamily="18" charset="0"/>
              </a:rPr>
              <a:t>Если все заинтересованные стороны выразили согласие, работник и новый работодатель могут заключить срочный трудовой договор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п. 3</a:t>
            </a:r>
            <a:r>
              <a:rPr lang="ru-RU" sz="2000" b="0" i="0" dirty="0">
                <a:solidFill>
                  <a:srgbClr val="FF0000"/>
                </a:solidFill>
                <a:effectLst/>
                <a:latin typeface="Times New Roman" panose="02020603050405020304" pitchFamily="18" charset="0"/>
                <a:cs typeface="Times New Roman" panose="02020603050405020304" pitchFamily="18" charset="0"/>
              </a:rPr>
              <a:t> </a:t>
            </a:r>
            <a:r>
              <a:rPr lang="ru-RU" sz="2000" b="0" i="0" dirty="0">
                <a:solidFill>
                  <a:schemeClr val="bg1"/>
                </a:solidFill>
                <a:effectLst/>
                <a:latin typeface="Times New Roman" panose="02020603050405020304" pitchFamily="18" charset="0"/>
                <a:cs typeface="Times New Roman" panose="02020603050405020304" pitchFamily="18" charset="0"/>
              </a:rPr>
              <a:t>Особенностей).</a:t>
            </a:r>
          </a:p>
          <a:p>
            <a:pPr algn="just"/>
            <a:r>
              <a:rPr lang="ru-RU" sz="2000" b="0" i="0" dirty="0">
                <a:solidFill>
                  <a:schemeClr val="bg1"/>
                </a:solidFill>
                <a:effectLst/>
                <a:latin typeface="Times New Roman" panose="02020603050405020304" pitchFamily="18" charset="0"/>
                <a:cs typeface="Times New Roman" panose="02020603050405020304" pitchFamily="18" charset="0"/>
              </a:rPr>
              <a:t>  Срочный трудовой договор может быть заключен только при наличии предусмотренных законом оснований (см.</a:t>
            </a:r>
            <a:r>
              <a:rPr lang="ru-RU" sz="2000" b="0" i="0" dirty="0">
                <a:solidFill>
                  <a:srgbClr val="FF0000"/>
                </a:solidFill>
                <a:effectLst/>
                <a:latin typeface="Times New Roman" panose="02020603050405020304" pitchFamily="18" charset="0"/>
                <a:cs typeface="Times New Roman" panose="02020603050405020304" pitchFamily="18" charset="0"/>
              </a:rPr>
              <a:t>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ст. 59</a:t>
            </a:r>
            <a:r>
              <a:rPr lang="ru-RU" sz="2000" b="0" i="0" dirty="0">
                <a:solidFill>
                  <a:srgbClr val="FF0000"/>
                </a:solidFill>
                <a:effectLst/>
                <a:latin typeface="Times New Roman" panose="02020603050405020304" pitchFamily="18" charset="0"/>
                <a:cs typeface="Times New Roman" panose="02020603050405020304" pitchFamily="18" charset="0"/>
              </a:rPr>
              <a:t> ТК РФ</a:t>
            </a:r>
            <a:r>
              <a:rPr lang="ru-RU" sz="2000" b="0" i="0" dirty="0">
                <a:solidFill>
                  <a:schemeClr val="bg1"/>
                </a:solidFill>
                <a:effectLst/>
                <a:latin typeface="Times New Roman" panose="02020603050405020304" pitchFamily="18" charset="0"/>
                <a:cs typeface="Times New Roman" panose="02020603050405020304" pitchFamily="18" charset="0"/>
              </a:rPr>
              <a:t>). Из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ст. 59</a:t>
            </a:r>
            <a:r>
              <a:rPr lang="ru-RU" sz="2000" b="0" i="0" dirty="0">
                <a:solidFill>
                  <a:srgbClr val="FF0000"/>
                </a:solidFill>
                <a:effectLst/>
                <a:latin typeface="Times New Roman" panose="02020603050405020304" pitchFamily="18" charset="0"/>
                <a:cs typeface="Times New Roman" panose="02020603050405020304" pitchFamily="18" charset="0"/>
              </a:rPr>
              <a:t> ТК РФ </a:t>
            </a:r>
            <a:r>
              <a:rPr lang="ru-RU" sz="2000" b="0" i="0" dirty="0">
                <a:solidFill>
                  <a:schemeClr val="bg1"/>
                </a:solidFill>
                <a:effectLst/>
                <a:latin typeface="Times New Roman" panose="02020603050405020304" pitchFamily="18" charset="0"/>
                <a:cs typeface="Times New Roman" panose="02020603050405020304" pitchFamily="18" charset="0"/>
              </a:rPr>
              <a:t>следует, что другие случаи, прямо не упомянутые в этой статье, могут быть предусмотрены только </a:t>
            </a:r>
            <a:r>
              <a:rPr lang="ru-RU" sz="2000" b="0" i="0" dirty="0">
                <a:solidFill>
                  <a:srgbClr val="FF0000"/>
                </a:solidFill>
                <a:effectLst/>
                <a:latin typeface="Times New Roman" panose="02020603050405020304" pitchFamily="18" charset="0"/>
                <a:cs typeface="Times New Roman" panose="02020603050405020304" pitchFamily="18" charset="0"/>
              </a:rPr>
              <a:t>ТК РФ </a:t>
            </a:r>
            <a:r>
              <a:rPr lang="ru-RU" sz="2000" b="0" i="0" dirty="0">
                <a:solidFill>
                  <a:schemeClr val="bg1"/>
                </a:solidFill>
                <a:effectLst/>
                <a:latin typeface="Times New Roman" panose="02020603050405020304" pitchFamily="18" charset="0"/>
                <a:cs typeface="Times New Roman" panose="02020603050405020304" pitchFamily="18" charset="0"/>
              </a:rPr>
              <a:t>и иными </a:t>
            </a:r>
            <a:r>
              <a:rPr lang="ru-RU" sz="2000" b="0" i="0" dirty="0">
                <a:solidFill>
                  <a:srgbClr val="FF0000"/>
                </a:solidFill>
                <a:effectLst/>
                <a:latin typeface="Times New Roman" panose="02020603050405020304" pitchFamily="18" charset="0"/>
                <a:cs typeface="Times New Roman" panose="02020603050405020304" pitchFamily="18" charset="0"/>
              </a:rPr>
              <a:t>ФЗ</a:t>
            </a:r>
            <a:r>
              <a:rPr lang="ru-RU" sz="2000" b="0" i="0" dirty="0">
                <a:solidFill>
                  <a:schemeClr val="bg1"/>
                </a:solidFill>
                <a:effectLst/>
                <a:latin typeface="Times New Roman" panose="02020603050405020304" pitchFamily="18" charset="0"/>
                <a:cs typeface="Times New Roman" panose="02020603050405020304" pitchFamily="18" charset="0"/>
              </a:rPr>
              <a:t>, к которым, само собой, постановление Правительства РФ </a:t>
            </a:r>
            <a:r>
              <a:rPr lang="ru-RU" sz="2000" b="0" i="0" u="sng" dirty="0">
                <a:solidFill>
                  <a:schemeClr val="bg1"/>
                </a:solidFill>
                <a:effectLst/>
                <a:latin typeface="Times New Roman" panose="02020603050405020304" pitchFamily="18" charset="0"/>
                <a:cs typeface="Times New Roman" panose="02020603050405020304" pitchFamily="18" charset="0"/>
              </a:rPr>
              <a:t>не относится</a:t>
            </a:r>
            <a:r>
              <a:rPr lang="ru-RU" sz="2000" b="0" i="0" dirty="0">
                <a:solidFill>
                  <a:schemeClr val="bg1"/>
                </a:solidFill>
                <a:effectLst/>
                <a:latin typeface="Times New Roman" panose="02020603050405020304" pitchFamily="18" charset="0"/>
                <a:cs typeface="Times New Roman" panose="02020603050405020304" pitchFamily="18" charset="0"/>
              </a:rPr>
              <a:t>. </a:t>
            </a:r>
            <a:r>
              <a:rPr lang="ru-RU" sz="2000" b="0" i="0" dirty="0">
                <a:solidFill>
                  <a:srgbClr val="FF0000"/>
                </a:solidFill>
                <a:effectLst/>
                <a:latin typeface="Times New Roman" panose="02020603050405020304" pitchFamily="18" charset="0"/>
                <a:cs typeface="Times New Roman" panose="02020603050405020304" pitchFamily="18" charset="0"/>
              </a:rPr>
              <a:t>Но</a:t>
            </a:r>
            <a:r>
              <a:rPr lang="ru-RU" sz="2000" b="0" i="0" dirty="0">
                <a:solidFill>
                  <a:schemeClr val="bg1"/>
                </a:solidFill>
                <a:effectLst/>
                <a:latin typeface="Times New Roman" panose="02020603050405020304" pitchFamily="18" charset="0"/>
                <a:cs typeface="Times New Roman" panose="02020603050405020304" pitchFamily="18" charset="0"/>
              </a:rPr>
              <a:t> ввиду заинтересованности всех трех сторон во временном переводе работника возникновение спора маловероятно, а установление трудовых отношений на неопределенный срок - невозможно.</a:t>
            </a:r>
          </a:p>
          <a:p>
            <a:pPr algn="just"/>
            <a:r>
              <a:rPr lang="ru-RU" sz="2000" b="0" i="0" dirty="0">
                <a:solidFill>
                  <a:schemeClr val="bg1"/>
                </a:solidFill>
                <a:effectLst/>
                <a:latin typeface="Times New Roman" panose="02020603050405020304" pitchFamily="18" charset="0"/>
                <a:cs typeface="Times New Roman" panose="02020603050405020304" pitchFamily="18" charset="0"/>
              </a:rPr>
              <a:t>  Очевидно, что в тексте трудового договора следует указать: "трудовой договор заключен на основании </a:t>
            </a:r>
            <a:r>
              <a:rPr lang="ru-RU" sz="2000" b="0" i="0" u="none" strike="noStrike" dirty="0">
                <a:solidFill>
                  <a:schemeClr val="bg1"/>
                </a:solidFill>
                <a:effectLst/>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п. 14 ч. 1 ст. 18</a:t>
            </a:r>
            <a:r>
              <a:rPr lang="ru-RU" sz="2000" b="0" i="0" dirty="0">
                <a:solidFill>
                  <a:schemeClr val="bg1"/>
                </a:solidFill>
                <a:effectLst/>
                <a:latin typeface="Times New Roman" panose="02020603050405020304" pitchFamily="18" charset="0"/>
                <a:cs typeface="Times New Roman" panose="02020603050405020304" pitchFamily="18" charset="0"/>
              </a:rPr>
              <a:t> ФЗ от 08.03.2022 г. N 46-ФЗ, </a:t>
            </a:r>
            <a:r>
              <a:rPr lang="ru-RU" sz="2000" b="0" i="0" u="none" strike="noStrike" dirty="0">
                <a:solidFill>
                  <a:schemeClr val="bg1"/>
                </a:solidFill>
                <a:effectLst/>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постановления</a:t>
            </a:r>
            <a:r>
              <a:rPr lang="ru-RU" sz="2000" b="0" i="0" dirty="0">
                <a:solidFill>
                  <a:schemeClr val="bg1"/>
                </a:solidFill>
                <a:effectLst/>
                <a:latin typeface="Times New Roman" panose="02020603050405020304" pitchFamily="18" charset="0"/>
                <a:cs typeface="Times New Roman" panose="02020603050405020304" pitchFamily="18" charset="0"/>
              </a:rPr>
              <a:t> Правительства РФ от 30.03.2022 г. N 511 сроком на (</a:t>
            </a:r>
            <a:r>
              <a:rPr lang="ru-RU" sz="2000" b="1" i="1" dirty="0">
                <a:solidFill>
                  <a:schemeClr val="bg1"/>
                </a:solidFill>
                <a:effectLst/>
                <a:latin typeface="Times New Roman" panose="02020603050405020304" pitchFamily="18" charset="0"/>
                <a:cs typeface="Times New Roman" panose="02020603050405020304" pitchFamily="18" charset="0"/>
              </a:rPr>
              <a:t>указать срок)</a:t>
            </a:r>
            <a:r>
              <a:rPr lang="ru-RU" sz="2000" b="0" i="0" dirty="0">
                <a:solidFill>
                  <a:schemeClr val="bg1"/>
                </a:solidFill>
                <a:effectLst/>
                <a:latin typeface="Times New Roman" panose="02020603050405020304" pitchFamily="18" charset="0"/>
                <a:cs typeface="Times New Roman" panose="02020603050405020304" pitchFamily="18" charset="0"/>
              </a:rPr>
              <a:t>." </a:t>
            </a:r>
            <a:r>
              <a:rPr lang="ru-RU" sz="2000" b="0" i="0" dirty="0">
                <a:solidFill>
                  <a:srgbClr val="FF0000"/>
                </a:solidFill>
                <a:effectLst/>
                <a:latin typeface="Times New Roman" panose="02020603050405020304" pitchFamily="18" charset="0"/>
                <a:cs typeface="Times New Roman" panose="02020603050405020304" pitchFamily="18" charset="0"/>
              </a:rPr>
              <a:t>Но нужно ждать также </a:t>
            </a:r>
            <a:r>
              <a:rPr lang="ru-RU" sz="2000" b="0" i="0" dirty="0">
                <a:solidFill>
                  <a:schemeClr val="bg1"/>
                </a:solidFill>
                <a:effectLst/>
                <a:latin typeface="Times New Roman" panose="02020603050405020304" pitchFamily="18" charset="0"/>
                <a:cs typeface="Times New Roman" panose="02020603050405020304" pitchFamily="18" charset="0"/>
              </a:rPr>
              <a:t>официальных разъяснений по этому вопросу.</a:t>
            </a:r>
            <a:endParaRPr lang="ru-RU" sz="2000" dirty="0">
              <a:solidFill>
                <a:schemeClr val="bg1"/>
              </a:solidFill>
              <a:latin typeface="Times New Roman" panose="02020603050405020304" pitchFamily="18" charset="0"/>
              <a:cs typeface="Times New Roman" panose="02020603050405020304" pitchFamily="18" charset="0"/>
            </a:endParaRPr>
          </a:p>
        </p:txBody>
      </p:sp>
      <p:pic>
        <p:nvPicPr>
          <p:cNvPr id="4" name="Picture 2">
            <a:extLst>
              <a:ext uri="{FF2B5EF4-FFF2-40B4-BE49-F238E27FC236}">
                <a16:creationId xmlns:a16="http://schemas.microsoft.com/office/drawing/2014/main" id="{6B8B4CB2-DEBA-44C2-8A71-895A44BD71B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3218" y="267286"/>
            <a:ext cx="2926080" cy="16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586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8233E2-C21E-4729-B746-5CDED197577F}"/>
              </a:ext>
            </a:extLst>
          </p:cNvPr>
          <p:cNvSpPr>
            <a:spLocks noGrp="1"/>
          </p:cNvSpPr>
          <p:nvPr>
            <p:ph type="title"/>
          </p:nvPr>
        </p:nvSpPr>
        <p:spPr>
          <a:xfrm>
            <a:off x="3446585" y="406791"/>
            <a:ext cx="6865033" cy="1645920"/>
          </a:xfrm>
          <a:solidFill>
            <a:schemeClr val="accent4">
              <a:lumMod val="20000"/>
              <a:lumOff val="80000"/>
            </a:schemeClr>
          </a:solidFill>
        </p:spPr>
        <p:txBody>
          <a:bodyPr/>
          <a:lstStyle/>
          <a:p>
            <a:pPr algn="ctr"/>
            <a:r>
              <a:rPr lang="ru-RU" sz="3200" b="1" i="0" dirty="0">
                <a:solidFill>
                  <a:schemeClr val="bg1"/>
                </a:solidFill>
                <a:effectLst/>
                <a:latin typeface="Times New Roman" panose="02020603050405020304" pitchFamily="18" charset="0"/>
                <a:cs typeface="Times New Roman" panose="02020603050405020304" pitchFamily="18" charset="0"/>
              </a:rPr>
              <a:t>Приостановление</a:t>
            </a:r>
            <a:r>
              <a:rPr lang="ru-RU" sz="1100" b="1" i="0" dirty="0">
                <a:solidFill>
                  <a:schemeClr val="bg1"/>
                </a:solidFill>
                <a:effectLst/>
                <a:latin typeface="Times New Roman" panose="02020603050405020304" pitchFamily="18" charset="0"/>
                <a:cs typeface="Times New Roman" panose="02020603050405020304" pitchFamily="18" charset="0"/>
              </a:rPr>
              <a:t> </a:t>
            </a:r>
            <a:r>
              <a:rPr lang="ru-RU" sz="3200" b="1" i="0" dirty="0">
                <a:solidFill>
                  <a:schemeClr val="bg1"/>
                </a:solidFill>
                <a:effectLst/>
                <a:latin typeface="Times New Roman" panose="02020603050405020304" pitchFamily="18" charset="0"/>
                <a:cs typeface="Times New Roman" panose="02020603050405020304" pitchFamily="18" charset="0"/>
              </a:rPr>
              <a:t>действия первоначально заключенного договора</a:t>
            </a:r>
            <a:br>
              <a:rPr lang="ru-RU" sz="1100" b="1" dirty="0">
                <a:solidFill>
                  <a:schemeClr val="tx1"/>
                </a:solidFill>
                <a:latin typeface="Times New Roman" panose="02020603050405020304" pitchFamily="18" charset="0"/>
                <a:cs typeface="Times New Roman" panose="02020603050405020304" pitchFamily="18" charset="0"/>
              </a:rPr>
            </a:br>
            <a:endParaRPr lang="ru-RU" sz="3200" dirty="0">
              <a:latin typeface="Times New Roman" panose="02020603050405020304" pitchFamily="18" charset="0"/>
              <a:cs typeface="Times New Roman" panose="02020603050405020304" pitchFamily="18" charset="0"/>
            </a:endParaRPr>
          </a:p>
        </p:txBody>
      </p:sp>
      <p:sp>
        <p:nvSpPr>
          <p:cNvPr id="3" name="Текст 2">
            <a:extLst>
              <a:ext uri="{FF2B5EF4-FFF2-40B4-BE49-F238E27FC236}">
                <a16:creationId xmlns:a16="http://schemas.microsoft.com/office/drawing/2014/main" id="{BE841124-70D4-4D8B-9D13-5CD5ED601480}"/>
              </a:ext>
            </a:extLst>
          </p:cNvPr>
          <p:cNvSpPr>
            <a:spLocks noGrp="1"/>
          </p:cNvSpPr>
          <p:nvPr>
            <p:ph type="body" sz="half" idx="2"/>
          </p:nvPr>
        </p:nvSpPr>
        <p:spPr>
          <a:xfrm>
            <a:off x="365761" y="2363372"/>
            <a:ext cx="11310424" cy="3967090"/>
          </a:xfrm>
          <a:solidFill>
            <a:schemeClr val="accent4">
              <a:lumMod val="20000"/>
              <a:lumOff val="80000"/>
            </a:schemeClr>
          </a:solidFill>
        </p:spPr>
        <p:txBody>
          <a:bodyPr>
            <a:noAutofit/>
          </a:bodyPr>
          <a:lstStyle/>
          <a:p>
            <a:r>
              <a:rPr lang="ru-RU" sz="2000" b="0" i="0" dirty="0">
                <a:solidFill>
                  <a:srgbClr val="22272F"/>
                </a:solidFill>
                <a:effectLst/>
                <a:latin typeface="Times New Roman" panose="02020603050405020304" pitchFamily="18" charset="0"/>
                <a:cs typeface="Times New Roman" panose="02020603050405020304" pitchFamily="18" charset="0"/>
              </a:rPr>
              <a:t>   Информация о факте заключения срочного трудового договора должна быть доведена до сведения работодателя, с которым первоначально заключен трудовой договор. Работник может направить работодателю соответствующее уведомление.</a:t>
            </a:r>
          </a:p>
          <a:p>
            <a:r>
              <a:rPr lang="ru-RU" sz="2000" b="0" i="0" dirty="0">
                <a:solidFill>
                  <a:srgbClr val="22272F"/>
                </a:solidFill>
                <a:effectLst/>
                <a:latin typeface="Times New Roman" panose="02020603050405020304" pitchFamily="18" charset="0"/>
                <a:cs typeface="Times New Roman" panose="02020603050405020304" pitchFamily="18" charset="0"/>
              </a:rPr>
              <a:t>  Согласно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п. 2</a:t>
            </a:r>
            <a:r>
              <a:rPr lang="ru-RU" sz="2000" b="0" i="0" dirty="0">
                <a:solidFill>
                  <a:srgbClr val="FF0000"/>
                </a:solidFill>
                <a:effectLst/>
                <a:latin typeface="Times New Roman" panose="02020603050405020304" pitchFamily="18" charset="0"/>
                <a:cs typeface="Times New Roman" panose="02020603050405020304" pitchFamily="18" charset="0"/>
              </a:rPr>
              <a:t>,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3</a:t>
            </a:r>
            <a:r>
              <a:rPr lang="ru-RU" sz="2000" b="0" i="0" dirty="0">
                <a:solidFill>
                  <a:srgbClr val="FF0000"/>
                </a:solidFill>
                <a:effectLst/>
                <a:latin typeface="Times New Roman" panose="02020603050405020304" pitchFamily="18" charset="0"/>
                <a:cs typeface="Times New Roman" panose="02020603050405020304" pitchFamily="18" charset="0"/>
              </a:rPr>
              <a:t> </a:t>
            </a:r>
            <a:r>
              <a:rPr lang="ru-RU" sz="2000" b="0" i="1" dirty="0">
                <a:solidFill>
                  <a:srgbClr val="22272F"/>
                </a:solidFill>
                <a:effectLst/>
                <a:latin typeface="Times New Roman" panose="02020603050405020304" pitchFamily="18" charset="0"/>
                <a:cs typeface="Times New Roman" panose="02020603050405020304" pitchFamily="18" charset="0"/>
              </a:rPr>
              <a:t>Особенностей</a:t>
            </a:r>
            <a:r>
              <a:rPr lang="ru-RU" sz="2000" b="0" i="0" dirty="0">
                <a:solidFill>
                  <a:srgbClr val="22272F"/>
                </a:solidFill>
                <a:effectLst/>
                <a:latin typeface="Times New Roman" panose="02020603050405020304" pitchFamily="18" charset="0"/>
                <a:cs typeface="Times New Roman" panose="02020603050405020304" pitchFamily="18" charset="0"/>
              </a:rPr>
              <a:t> на период временного перевода работника на работу к другому работодателю действие первоначально заключенного трудового договора приостанавливается. При этом течение срока действия первоначально заключенного трудового договора не прерывается. Приостановление действия первоначально заключенного трудового договора осуществляется на срок действия срочного трудового договора у другого работодателя. Видимо, для приостановления действия первоначально заключенного договора на период действия срочного трудового договора у другого работодателя оформлять какие-либо документы не требуется, такое приостановление осуществляется в силу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п. 2</a:t>
            </a:r>
            <a:r>
              <a:rPr lang="ru-RU" sz="2000" b="0" i="0" dirty="0">
                <a:solidFill>
                  <a:srgbClr val="FF0000"/>
                </a:solidFill>
                <a:effectLst/>
                <a:latin typeface="Times New Roman" panose="02020603050405020304" pitchFamily="18" charset="0"/>
                <a:cs typeface="Times New Roman" panose="02020603050405020304" pitchFamily="18" charset="0"/>
              </a:rPr>
              <a:t>,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3</a:t>
            </a:r>
            <a:r>
              <a:rPr lang="ru-RU" sz="2000" b="0" i="0" dirty="0">
                <a:solidFill>
                  <a:srgbClr val="FF0000"/>
                </a:solidFill>
                <a:effectLst/>
                <a:latin typeface="Times New Roman" panose="02020603050405020304" pitchFamily="18" charset="0"/>
                <a:cs typeface="Times New Roman" panose="02020603050405020304" pitchFamily="18" charset="0"/>
              </a:rPr>
              <a:t> </a:t>
            </a:r>
            <a:r>
              <a:rPr lang="ru-RU" sz="2000" b="0" i="1" dirty="0">
                <a:solidFill>
                  <a:srgbClr val="22272F"/>
                </a:solidFill>
                <a:effectLst/>
                <a:latin typeface="Times New Roman" panose="02020603050405020304" pitchFamily="18" charset="0"/>
                <a:cs typeface="Times New Roman" panose="02020603050405020304" pitchFamily="18" charset="0"/>
              </a:rPr>
              <a:t>Особенностей</a:t>
            </a:r>
            <a:r>
              <a:rPr lang="ru-RU" sz="2000" b="0" i="0" dirty="0">
                <a:solidFill>
                  <a:srgbClr val="22272F"/>
                </a:solidFill>
                <a:effectLst/>
                <a:latin typeface="Times New Roman" panose="02020603050405020304" pitchFamily="18" charset="0"/>
                <a:cs typeface="Times New Roman" panose="02020603050405020304" pitchFamily="18" charset="0"/>
              </a:rPr>
              <a:t>. Вместе с тем стороны вправе заключить дополнительное соглашение к трудовому договору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ст. 72</a:t>
            </a:r>
            <a:r>
              <a:rPr lang="ru-RU" sz="2000" b="0" i="0" dirty="0">
                <a:solidFill>
                  <a:srgbClr val="FF0000"/>
                </a:solidFill>
                <a:effectLst/>
                <a:latin typeface="Times New Roman" panose="02020603050405020304" pitchFamily="18" charset="0"/>
                <a:cs typeface="Times New Roman" panose="02020603050405020304" pitchFamily="18" charset="0"/>
              </a:rPr>
              <a:t> </a:t>
            </a:r>
            <a:r>
              <a:rPr lang="ru-RU" sz="2000" b="0" i="0" dirty="0">
                <a:solidFill>
                  <a:srgbClr val="22272F"/>
                </a:solidFill>
                <a:effectLst/>
                <a:latin typeface="Times New Roman" panose="02020603050405020304" pitchFamily="18" charset="0"/>
                <a:cs typeface="Times New Roman" panose="02020603050405020304" pitchFamily="18" charset="0"/>
              </a:rPr>
              <a:t>ТК РФ). </a:t>
            </a:r>
            <a:endParaRPr lang="ru-RU" sz="2000" dirty="0">
              <a:latin typeface="Times New Roman" panose="02020603050405020304" pitchFamily="18" charset="0"/>
              <a:cs typeface="Times New Roman" panose="02020603050405020304" pitchFamily="18" charset="0"/>
            </a:endParaRPr>
          </a:p>
        </p:txBody>
      </p:sp>
      <p:pic>
        <p:nvPicPr>
          <p:cNvPr id="4" name="Picture 2">
            <a:extLst>
              <a:ext uri="{FF2B5EF4-FFF2-40B4-BE49-F238E27FC236}">
                <a16:creationId xmlns:a16="http://schemas.microsoft.com/office/drawing/2014/main" id="{3EA4D7D7-D1AD-4CF3-88DA-4BBCBB1CEF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3218" y="267286"/>
            <a:ext cx="2926080" cy="16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0419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53C4D31-B4BD-4244-8E71-250BEE2098D9}"/>
              </a:ext>
            </a:extLst>
          </p:cNvPr>
          <p:cNvSpPr>
            <a:spLocks noGrp="1"/>
          </p:cNvSpPr>
          <p:nvPr>
            <p:ph type="title"/>
          </p:nvPr>
        </p:nvSpPr>
        <p:spPr>
          <a:xfrm>
            <a:off x="3418449" y="280181"/>
            <a:ext cx="7174523" cy="1365739"/>
          </a:xfrm>
          <a:solidFill>
            <a:schemeClr val="accent4">
              <a:lumMod val="20000"/>
              <a:lumOff val="80000"/>
            </a:schemeClr>
          </a:solidFill>
        </p:spPr>
        <p:txBody>
          <a:bodyPr/>
          <a:lstStyle/>
          <a:p>
            <a:pPr algn="ctr"/>
            <a:r>
              <a:rPr lang="ru-RU" sz="3200" b="1" i="0" dirty="0">
                <a:solidFill>
                  <a:schemeClr val="bg1"/>
                </a:solidFill>
                <a:effectLst/>
                <a:latin typeface="Times New Roman" panose="02020603050405020304" pitchFamily="18" charset="0"/>
                <a:cs typeface="Times New Roman" panose="02020603050405020304" pitchFamily="18" charset="0"/>
              </a:rPr>
              <a:t>Возобновление действия первоначального трудового договора</a:t>
            </a:r>
            <a:endParaRPr lang="ru-RU" sz="3200" dirty="0">
              <a:solidFill>
                <a:schemeClr val="bg1"/>
              </a:solidFill>
              <a:latin typeface="Times New Roman" panose="02020603050405020304" pitchFamily="18" charset="0"/>
              <a:cs typeface="Times New Roman" panose="02020603050405020304" pitchFamily="18" charset="0"/>
            </a:endParaRPr>
          </a:p>
        </p:txBody>
      </p:sp>
      <p:sp>
        <p:nvSpPr>
          <p:cNvPr id="3" name="Текст 2">
            <a:extLst>
              <a:ext uri="{FF2B5EF4-FFF2-40B4-BE49-F238E27FC236}">
                <a16:creationId xmlns:a16="http://schemas.microsoft.com/office/drawing/2014/main" id="{DCEC8089-D710-4392-8A90-FBF209F819D1}"/>
              </a:ext>
            </a:extLst>
          </p:cNvPr>
          <p:cNvSpPr>
            <a:spLocks noGrp="1"/>
          </p:cNvSpPr>
          <p:nvPr>
            <p:ph type="body" sz="half" idx="2"/>
          </p:nvPr>
        </p:nvSpPr>
        <p:spPr>
          <a:xfrm>
            <a:off x="253218" y="2321169"/>
            <a:ext cx="11451102" cy="3698631"/>
          </a:xfrm>
          <a:solidFill>
            <a:schemeClr val="accent4">
              <a:lumMod val="20000"/>
              <a:lumOff val="80000"/>
            </a:schemeClr>
          </a:solidFill>
        </p:spPr>
        <p:txBody>
          <a:bodyPr/>
          <a:lstStyle/>
          <a:p>
            <a:pPr algn="just"/>
            <a:r>
              <a:rPr lang="ru-RU" sz="2000" b="0" i="0" dirty="0">
                <a:solidFill>
                  <a:srgbClr val="22272F"/>
                </a:solidFill>
                <a:effectLst/>
                <a:latin typeface="Times New Roman" panose="02020603050405020304" pitchFamily="18" charset="0"/>
                <a:cs typeface="Times New Roman" panose="02020603050405020304" pitchFamily="18" charset="0"/>
              </a:rPr>
              <a:t>     Согласно </a:t>
            </a:r>
            <a:r>
              <a:rPr lang="ru-RU" sz="2000" b="0" i="0" u="none" strike="noStrike" dirty="0">
                <a:solidFill>
                  <a:srgbClr val="FF0000"/>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п. 5</a:t>
            </a:r>
            <a:r>
              <a:rPr lang="ru-RU" sz="2000" b="0" i="0" dirty="0">
                <a:solidFill>
                  <a:srgbClr val="FF0000"/>
                </a:solidFill>
                <a:effectLst/>
                <a:latin typeface="Times New Roman" panose="02020603050405020304" pitchFamily="18" charset="0"/>
                <a:cs typeface="Times New Roman" panose="02020603050405020304" pitchFamily="18" charset="0"/>
              </a:rPr>
              <a:t> </a:t>
            </a:r>
            <a:r>
              <a:rPr lang="ru-RU" sz="2000" b="0" i="1" dirty="0">
                <a:solidFill>
                  <a:srgbClr val="22272F"/>
                </a:solidFill>
                <a:effectLst/>
                <a:latin typeface="Times New Roman" panose="02020603050405020304" pitchFamily="18" charset="0"/>
                <a:cs typeface="Times New Roman" panose="02020603050405020304" pitchFamily="18" charset="0"/>
              </a:rPr>
              <a:t>Особенностей</a:t>
            </a:r>
            <a:r>
              <a:rPr lang="ru-RU" sz="2000" b="0" i="0" dirty="0">
                <a:solidFill>
                  <a:srgbClr val="22272F"/>
                </a:solidFill>
                <a:effectLst/>
                <a:latin typeface="Times New Roman" panose="02020603050405020304" pitchFamily="18" charset="0"/>
                <a:cs typeface="Times New Roman" panose="02020603050405020304" pitchFamily="18" charset="0"/>
              </a:rPr>
              <a:t> при прекращении трудового договора, заключенного на период временного перевода работника к другому работодателю, в связи с истечением срока его действия, а также при досрочном расторжении срочного трудового договора первоначально заключенный трудовой договор возобновляет свое действие в полном объеме со следующего рабочего дня после календарной даты, с которой связывается прекращение трудового договора, заключенного на период временного перевода.</a:t>
            </a:r>
          </a:p>
          <a:p>
            <a:pPr algn="just"/>
            <a:r>
              <a:rPr lang="ru-RU" sz="2000" b="0" i="0" dirty="0">
                <a:solidFill>
                  <a:srgbClr val="22272F"/>
                </a:solidFill>
                <a:effectLst/>
                <a:latin typeface="Times New Roman" panose="02020603050405020304" pitchFamily="18" charset="0"/>
                <a:cs typeface="Times New Roman" panose="02020603050405020304" pitchFamily="18" charset="0"/>
              </a:rPr>
              <a:t>     Таким образом, возобновление действия первоначального трудового договора происходит автоматически после прекращения трудового договора с другим работодателем. Подписывать новое дополнительное соглашение о возобновлении действия трудового договора стороны не обязаны, хотя и вправе это сделать (это может быть целесообразно в случае досрочного расторжения срочного трудового договора).</a:t>
            </a:r>
            <a:endParaRPr lang="ru-RU" dirty="0"/>
          </a:p>
        </p:txBody>
      </p:sp>
      <p:pic>
        <p:nvPicPr>
          <p:cNvPr id="4" name="Picture 2">
            <a:extLst>
              <a:ext uri="{FF2B5EF4-FFF2-40B4-BE49-F238E27FC236}">
                <a16:creationId xmlns:a16="http://schemas.microsoft.com/office/drawing/2014/main" id="{0AAE60A6-D5F6-4C98-9BBB-46062625BD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218" y="267286"/>
            <a:ext cx="2926080" cy="16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692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607622B-5478-4A7D-9FC1-557AC815268A}"/>
              </a:ext>
            </a:extLst>
          </p:cNvPr>
          <p:cNvSpPr>
            <a:spLocks noGrp="1"/>
          </p:cNvSpPr>
          <p:nvPr>
            <p:ph type="title"/>
          </p:nvPr>
        </p:nvSpPr>
        <p:spPr>
          <a:xfrm>
            <a:off x="3446585" y="998806"/>
            <a:ext cx="7230794" cy="914400"/>
          </a:xfrm>
          <a:solidFill>
            <a:schemeClr val="accent4">
              <a:lumMod val="20000"/>
              <a:lumOff val="80000"/>
            </a:schemeClr>
          </a:solidFill>
        </p:spPr>
        <p:txBody>
          <a:bodyPr/>
          <a:lstStyle/>
          <a:p>
            <a:pPr algn="ctr"/>
            <a:r>
              <a:rPr lang="ru-RU" sz="3200" dirty="0">
                <a:solidFill>
                  <a:schemeClr val="bg1"/>
                </a:solidFill>
                <a:latin typeface="Times New Roman" panose="02020603050405020304" pitchFamily="18" charset="0"/>
                <a:cs typeface="Times New Roman" panose="02020603050405020304" pitchFamily="18" charset="0"/>
              </a:rPr>
              <a:t>Оформление перевода</a:t>
            </a:r>
          </a:p>
        </p:txBody>
      </p:sp>
      <p:sp>
        <p:nvSpPr>
          <p:cNvPr id="3" name="Текст 2">
            <a:extLst>
              <a:ext uri="{FF2B5EF4-FFF2-40B4-BE49-F238E27FC236}">
                <a16:creationId xmlns:a16="http://schemas.microsoft.com/office/drawing/2014/main" id="{841F8A23-7D50-4EF0-96A5-334FBF147EB1}"/>
              </a:ext>
            </a:extLst>
          </p:cNvPr>
          <p:cNvSpPr>
            <a:spLocks noGrp="1"/>
          </p:cNvSpPr>
          <p:nvPr>
            <p:ph type="body" sz="half" idx="2"/>
          </p:nvPr>
        </p:nvSpPr>
        <p:spPr>
          <a:xfrm>
            <a:off x="253217" y="2321169"/>
            <a:ext cx="11605847" cy="4164037"/>
          </a:xfrm>
          <a:solidFill>
            <a:schemeClr val="accent4">
              <a:lumMod val="20000"/>
              <a:lumOff val="80000"/>
            </a:schemeClr>
          </a:solidFill>
        </p:spPr>
        <p:txBody>
          <a:bodyPr>
            <a:normAutofit fontScale="70000" lnSpcReduction="20000"/>
          </a:bodyPr>
          <a:lstStyle/>
          <a:p>
            <a:pPr algn="ctr"/>
            <a:r>
              <a:rPr lang="ru-RU" sz="3200" b="1" i="0" dirty="0">
                <a:solidFill>
                  <a:srgbClr val="22272F"/>
                </a:solidFill>
                <a:effectLst/>
                <a:latin typeface="Times New Roman" panose="02020603050405020304" pitchFamily="18" charset="0"/>
                <a:cs typeface="Times New Roman" panose="02020603050405020304" pitchFamily="18" charset="0"/>
              </a:rPr>
              <a:t>Локальный нормативный акт о порядке взаимодействия</a:t>
            </a:r>
          </a:p>
          <a:p>
            <a:pPr algn="just"/>
            <a:r>
              <a:rPr lang="ru-RU" sz="3200" b="0" i="0" dirty="0">
                <a:solidFill>
                  <a:schemeClr val="bg1"/>
                </a:solidFill>
                <a:effectLst/>
                <a:latin typeface="Times New Roman" panose="02020603050405020304" pitchFamily="18" charset="0"/>
                <a:cs typeface="Times New Roman" panose="02020603050405020304" pitchFamily="18" charset="0"/>
              </a:rPr>
              <a:t>В соответствии с </a:t>
            </a:r>
            <a:r>
              <a:rPr lang="ru-RU" sz="3200" b="0" i="0" u="none" strike="noStrike" dirty="0">
                <a:solidFill>
                  <a:srgbClr val="FF0000"/>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п. 5</a:t>
            </a:r>
            <a:r>
              <a:rPr lang="ru-RU" sz="3200" b="0" i="0" dirty="0">
                <a:solidFill>
                  <a:srgbClr val="FF0000"/>
                </a:solidFill>
                <a:effectLst/>
                <a:latin typeface="Times New Roman" panose="02020603050405020304" pitchFamily="18" charset="0"/>
                <a:cs typeface="Times New Roman" panose="02020603050405020304" pitchFamily="18" charset="0"/>
              </a:rPr>
              <a:t> </a:t>
            </a:r>
            <a:r>
              <a:rPr lang="ru-RU" sz="3200" b="0" i="1" dirty="0">
                <a:solidFill>
                  <a:schemeClr val="bg1"/>
                </a:solidFill>
                <a:effectLst/>
                <a:latin typeface="Times New Roman" panose="02020603050405020304" pitchFamily="18" charset="0"/>
                <a:cs typeface="Times New Roman" panose="02020603050405020304" pitchFamily="18" charset="0"/>
              </a:rPr>
              <a:t>Особенностей</a:t>
            </a:r>
            <a:r>
              <a:rPr lang="ru-RU" sz="3200" b="0" i="0" dirty="0">
                <a:solidFill>
                  <a:schemeClr val="bg1"/>
                </a:solidFill>
                <a:effectLst/>
                <a:latin typeface="Times New Roman" panose="02020603050405020304" pitchFamily="18" charset="0"/>
                <a:cs typeface="Times New Roman" panose="02020603050405020304" pitchFamily="18" charset="0"/>
              </a:rPr>
              <a:t> порядок взаимодействия работника и работодателя, с которым первоначально заключен трудовой договор, устанавливается локальным нормативным актом с учетом мнения представительного органа работников (при наличии такого представительного органа, см. </a:t>
            </a:r>
            <a:r>
              <a:rPr lang="ru-RU" sz="3200" b="0" i="0" u="sng" strike="noStrike" dirty="0">
                <a:solidFill>
                  <a:srgbClr val="FF0000"/>
                </a:solidFill>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ст. 8</a:t>
            </a:r>
            <a:r>
              <a:rPr lang="ru-RU" sz="3200" b="0" i="0" u="sng" dirty="0">
                <a:solidFill>
                  <a:srgbClr val="FF0000"/>
                </a:solidFill>
                <a:effectLst/>
                <a:latin typeface="Times New Roman" panose="02020603050405020304" pitchFamily="18" charset="0"/>
                <a:cs typeface="Times New Roman" panose="02020603050405020304" pitchFamily="18" charset="0"/>
              </a:rPr>
              <a:t> </a:t>
            </a:r>
            <a:r>
              <a:rPr lang="ru-RU" sz="3200" b="0" i="0" dirty="0">
                <a:solidFill>
                  <a:srgbClr val="FF0000"/>
                </a:solidFill>
                <a:effectLst/>
                <a:latin typeface="Times New Roman" panose="02020603050405020304" pitchFamily="18" charset="0"/>
                <a:cs typeface="Times New Roman" panose="02020603050405020304" pitchFamily="18" charset="0"/>
              </a:rPr>
              <a:t>ТК РФ</a:t>
            </a:r>
            <a:r>
              <a:rPr lang="ru-RU" sz="3200" b="0" i="0" dirty="0">
                <a:solidFill>
                  <a:schemeClr val="bg1"/>
                </a:solidFill>
                <a:effectLst/>
                <a:latin typeface="Times New Roman" panose="02020603050405020304" pitchFamily="18" charset="0"/>
                <a:cs typeface="Times New Roman" panose="02020603050405020304" pitchFamily="18" charset="0"/>
              </a:rPr>
              <a:t>).</a:t>
            </a:r>
          </a:p>
          <a:p>
            <a:pPr algn="ctr"/>
            <a:r>
              <a:rPr lang="ru-RU" sz="3200" b="1" i="0" dirty="0">
                <a:solidFill>
                  <a:srgbClr val="22272F"/>
                </a:solidFill>
                <a:effectLst/>
                <a:latin typeface="Times New Roman" panose="02020603050405020304" pitchFamily="18" charset="0"/>
                <a:cs typeface="Times New Roman" panose="02020603050405020304" pitchFamily="18" charset="0"/>
              </a:rPr>
              <a:t>Трудовая книжка</a:t>
            </a:r>
            <a:endParaRPr lang="ru-RU" sz="3200" dirty="0">
              <a:solidFill>
                <a:schemeClr val="bg1"/>
              </a:solidFill>
              <a:latin typeface="Times New Roman" panose="02020603050405020304" pitchFamily="18" charset="0"/>
              <a:cs typeface="Times New Roman" panose="02020603050405020304" pitchFamily="18" charset="0"/>
            </a:endParaRPr>
          </a:p>
          <a:p>
            <a:r>
              <a:rPr lang="ru-RU" sz="3200" b="0" i="0" dirty="0">
                <a:solidFill>
                  <a:schemeClr val="bg1"/>
                </a:solidFill>
                <a:effectLst/>
                <a:latin typeface="Times New Roman" panose="02020603050405020304" pitchFamily="18" charset="0"/>
                <a:cs typeface="Times New Roman" panose="02020603050405020304" pitchFamily="18" charset="0"/>
              </a:rPr>
              <a:t>Поскольку в </a:t>
            </a:r>
            <a:r>
              <a:rPr lang="ru-RU" sz="3200" b="0" i="1" dirty="0">
                <a:solidFill>
                  <a:schemeClr val="bg1"/>
                </a:solidFill>
                <a:effectLst/>
                <a:latin typeface="Times New Roman" panose="02020603050405020304" pitchFamily="18" charset="0"/>
                <a:cs typeface="Times New Roman" panose="02020603050405020304" pitchFamily="18" charset="0"/>
              </a:rPr>
              <a:t>Особенностях</a:t>
            </a:r>
            <a:r>
              <a:rPr lang="ru-RU" sz="3200" b="0" i="0" dirty="0">
                <a:solidFill>
                  <a:schemeClr val="bg1"/>
                </a:solidFill>
                <a:effectLst/>
                <a:latin typeface="Times New Roman" panose="02020603050405020304" pitchFamily="18" charset="0"/>
                <a:cs typeface="Times New Roman" panose="02020603050405020304" pitchFamily="18" charset="0"/>
              </a:rPr>
              <a:t> речь идет не о постоянном, а о временном переводе, а работа у другого работодателя не является работой по совместительству, полагаем, вносить какую-либо запись в бумажную трудовую книжку (если она ведется) не следует.</a:t>
            </a:r>
          </a:p>
          <a:p>
            <a:r>
              <a:rPr lang="ru-RU" sz="3200" b="0" i="0" dirty="0">
                <a:solidFill>
                  <a:schemeClr val="bg1"/>
                </a:solidFill>
                <a:effectLst/>
                <a:latin typeface="Times New Roman" panose="02020603050405020304" pitchFamily="18" charset="0"/>
                <a:cs typeface="Times New Roman" panose="02020603050405020304" pitchFamily="18" charset="0"/>
              </a:rPr>
              <a:t>В </a:t>
            </a:r>
            <a:r>
              <a:rPr lang="ru-RU" sz="3200" b="0" i="0" u="none" strike="noStrike" dirty="0">
                <a:solidFill>
                  <a:srgbClr val="FF0000"/>
                </a:solidFill>
                <a:effectLst/>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п. 34-36</a:t>
            </a:r>
            <a:r>
              <a:rPr lang="ru-RU" sz="3200" b="0" i="0" dirty="0">
                <a:solidFill>
                  <a:srgbClr val="FF0000"/>
                </a:solidFill>
                <a:effectLst/>
                <a:latin typeface="Times New Roman" panose="02020603050405020304" pitchFamily="18" charset="0"/>
                <a:cs typeface="Times New Roman" panose="02020603050405020304" pitchFamily="18" charset="0"/>
              </a:rPr>
              <a:t> </a:t>
            </a:r>
            <a:r>
              <a:rPr lang="ru-RU" sz="3200" b="0" i="0" dirty="0">
                <a:solidFill>
                  <a:schemeClr val="bg1"/>
                </a:solidFill>
                <a:effectLst/>
                <a:latin typeface="Times New Roman" panose="02020603050405020304" pitchFamily="18" charset="0"/>
                <a:cs typeface="Times New Roman" panose="02020603050405020304" pitchFamily="18" charset="0"/>
              </a:rPr>
              <a:t>Порядка ведения и хранения трудовых книжек (утв. </a:t>
            </a:r>
            <a:r>
              <a:rPr lang="ru-RU" sz="3200" b="0" i="0" u="none" strike="noStrike" dirty="0">
                <a:solidFill>
                  <a:srgbClr val="FF0000"/>
                </a:solidFill>
                <a:effectLst/>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приказом</a:t>
            </a:r>
            <a:r>
              <a:rPr lang="ru-RU" sz="3200" b="0" i="0" dirty="0">
                <a:solidFill>
                  <a:srgbClr val="FF0000"/>
                </a:solidFill>
                <a:effectLst/>
                <a:latin typeface="Times New Roman" panose="02020603050405020304" pitchFamily="18" charset="0"/>
                <a:cs typeface="Times New Roman" panose="02020603050405020304" pitchFamily="18" charset="0"/>
              </a:rPr>
              <a:t> Минтруда России от 19.05.2021 N 320н</a:t>
            </a:r>
            <a:r>
              <a:rPr lang="ru-RU" sz="3200" b="0" i="0" dirty="0">
                <a:solidFill>
                  <a:schemeClr val="bg1"/>
                </a:solidFill>
                <a:effectLst/>
                <a:latin typeface="Times New Roman" panose="02020603050405020304" pitchFamily="18" charset="0"/>
                <a:cs typeface="Times New Roman" panose="02020603050405020304" pitchFamily="18" charset="0"/>
              </a:rPr>
              <a:t>) указаны все случаи, когда трудовая книжка может быть выдана работнику на руки, временный перевод работника среди них не поименован. Поэтому выдавать работнику бумажную трудовую книжку на руки также не следует.</a:t>
            </a:r>
            <a:endParaRPr lang="ru-RU" dirty="0"/>
          </a:p>
        </p:txBody>
      </p:sp>
      <p:pic>
        <p:nvPicPr>
          <p:cNvPr id="4" name="Picture 2">
            <a:extLst>
              <a:ext uri="{FF2B5EF4-FFF2-40B4-BE49-F238E27FC236}">
                <a16:creationId xmlns:a16="http://schemas.microsoft.com/office/drawing/2014/main" id="{AFC34EB8-E55D-48B7-A06A-1F59F83CC9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3218" y="267286"/>
            <a:ext cx="2926080" cy="16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3498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524000" y="647114"/>
            <a:ext cx="9144000" cy="5303520"/>
          </a:xfrm>
          <a:solidFill>
            <a:schemeClr val="bg2">
              <a:lumMod val="20000"/>
              <a:lumOff val="80000"/>
            </a:schemeClr>
          </a:solidFill>
        </p:spPr>
        <p:txBody>
          <a:bodyPr>
            <a:normAutofit/>
          </a:bodyPr>
          <a:lstStyle/>
          <a:p>
            <a:pPr marL="109728" indent="0" algn="ctr">
              <a:buNone/>
            </a:pPr>
            <a:endParaRPr lang="ru-RU" sz="3200" dirty="0">
              <a:solidFill>
                <a:schemeClr val="bg1"/>
              </a:solidFill>
              <a:latin typeface="Times New Roman" pitchFamily="18" charset="0"/>
              <a:cs typeface="Times New Roman" pitchFamily="18" charset="0"/>
            </a:endParaRPr>
          </a:p>
          <a:p>
            <a:pPr marL="109728" indent="0" algn="ctr">
              <a:buNone/>
            </a:pPr>
            <a:r>
              <a:rPr lang="ru-RU" sz="5100" dirty="0">
                <a:solidFill>
                  <a:schemeClr val="bg1"/>
                </a:solidFill>
                <a:latin typeface="Times New Roman" pitchFamily="18" charset="0"/>
                <a:cs typeface="Times New Roman" pitchFamily="18" charset="0"/>
              </a:rPr>
              <a:t>Благодарю за внимание!</a:t>
            </a:r>
          </a:p>
          <a:p>
            <a:pPr marL="109728" indent="0" algn="ctr">
              <a:buNone/>
            </a:pPr>
            <a:endParaRPr lang="ru-RU" sz="2800" dirty="0">
              <a:latin typeface="Times New Roman" pitchFamily="18" charset="0"/>
              <a:cs typeface="Times New Roman" pitchFamily="18" charset="0"/>
            </a:endParaRPr>
          </a:p>
          <a:p>
            <a:pPr marL="109728" indent="0" algn="ctr">
              <a:buNone/>
            </a:pPr>
            <a:endParaRPr lang="ru-RU" sz="2800" dirty="0">
              <a:latin typeface="Times New Roman" pitchFamily="18" charset="0"/>
              <a:cs typeface="Times New Roman" pitchFamily="18" charset="0"/>
            </a:endParaRPr>
          </a:p>
          <a:p>
            <a:pPr marL="109728" indent="0" algn="ctr">
              <a:buNone/>
            </a:pPr>
            <a:endParaRPr lang="ru-RU" sz="2800" dirty="0">
              <a:latin typeface="Times New Roman" pitchFamily="18" charset="0"/>
              <a:cs typeface="Times New Roman" pitchFamily="18" charset="0"/>
            </a:endParaRPr>
          </a:p>
          <a:p>
            <a:pPr marL="109728" indent="0" algn="ctr">
              <a:buNone/>
            </a:pPr>
            <a:endParaRPr lang="ru-RU" sz="2800" dirty="0">
              <a:latin typeface="Times New Roman" pitchFamily="18" charset="0"/>
              <a:cs typeface="Times New Roman" pitchFamily="18" charset="0"/>
            </a:endParaRPr>
          </a:p>
          <a:p>
            <a:pPr marL="109728" indent="0" algn="ctr">
              <a:buNone/>
            </a:pPr>
            <a:endParaRPr lang="ru-RU" sz="2800" dirty="0">
              <a:latin typeface="Times New Roman" pitchFamily="18" charset="0"/>
              <a:cs typeface="Times New Roman" pitchFamily="18" charset="0"/>
            </a:endParaRPr>
          </a:p>
          <a:p>
            <a:pPr marL="109728" indent="0" algn="ctr">
              <a:buNone/>
            </a:pPr>
            <a:br>
              <a:rPr lang="ru-RU" sz="2800" dirty="0">
                <a:latin typeface="Times New Roman" pitchFamily="18" charset="0"/>
                <a:cs typeface="Times New Roman" pitchFamily="18" charset="0"/>
              </a:rPr>
            </a:br>
            <a:endParaRPr lang="ru-RU" sz="2800" dirty="0">
              <a:latin typeface="Times New Roman" pitchFamily="18" charset="0"/>
              <a:cs typeface="Times New Roman" pitchFamily="18" charset="0"/>
            </a:endParaRPr>
          </a:p>
          <a:p>
            <a:pPr marL="109728" indent="0" algn="ctr">
              <a:buNone/>
            </a:pPr>
            <a:endParaRPr lang="ru-RU" sz="2800" dirty="0">
              <a:latin typeface="Times New Roman" pitchFamily="18" charset="0"/>
              <a:cs typeface="Times New Roman" pitchFamily="18" charset="0"/>
            </a:endParaRPr>
          </a:p>
        </p:txBody>
      </p:sp>
      <p:pic>
        <p:nvPicPr>
          <p:cNvPr id="2050" name="Picture 2">
            <a:extLst>
              <a:ext uri="{FF2B5EF4-FFF2-40B4-BE49-F238E27FC236}">
                <a16:creationId xmlns:a16="http://schemas.microsoft.com/office/drawing/2014/main" id="{B5C63570-D835-4D0F-B6A1-D1C487AC15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271900"/>
            <a:ext cx="9144000" cy="3699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89805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124</TotalTime>
  <Words>1470</Words>
  <Application>Microsoft Office PowerPoint</Application>
  <PresentationFormat>Широкоэкранный</PresentationFormat>
  <Paragraphs>63</Paragraphs>
  <Slides>13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13</vt:i4>
      </vt:variant>
    </vt:vector>
  </HeadingPairs>
  <TitlesOfParts>
    <vt:vector size="19" baseType="lpstr">
      <vt:lpstr>Arial</vt:lpstr>
      <vt:lpstr>Century Gothic</vt:lpstr>
      <vt:lpstr>PT Serif</vt:lpstr>
      <vt:lpstr>Times New Roman</vt:lpstr>
      <vt:lpstr>Wingdings 3</vt:lpstr>
      <vt:lpstr>Ион</vt:lpstr>
      <vt:lpstr> «Переводы к другому работодателю: новеллы российского законодательства в современных условиях»</vt:lpstr>
      <vt:lpstr>Понятие «перевод на другую работу» по ТК РФ (ст. 72.1 ТК РФ)</vt:lpstr>
      <vt:lpstr>Важные изменения:</vt:lpstr>
      <vt:lpstr>Постановлением Правительства РФ от 30.03.2022 N 511 (далее - Постановление N 511) утверждены Особенности правового регулирования трудовых отношений и иных непосредственно связанных с ними отношений в 2022 году далее - Особенности)</vt:lpstr>
      <vt:lpstr>Механизм (процедура) перевода на основании постановления № 511</vt:lpstr>
      <vt:lpstr>Приостановка производства:</vt:lpstr>
      <vt:lpstr>Направление работнику предложения о переводе к другому работодателю</vt:lpstr>
      <vt:lpstr>Согласование временного перевода </vt:lpstr>
      <vt:lpstr>Заключение срочного трудового договора</vt:lpstr>
      <vt:lpstr>Приостановление действия первоначально заключенного договора </vt:lpstr>
      <vt:lpstr>Возобновление действия первоначального трудового договора</vt:lpstr>
      <vt:lpstr>Оформление перевода</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«Переводы к другому работодателю: новеллы российского законодательства в современных условиях»</dc:title>
  <dc:creator>svetlana</dc:creator>
  <cp:lastModifiedBy>svetlana</cp:lastModifiedBy>
  <cp:revision>4</cp:revision>
  <dcterms:created xsi:type="dcterms:W3CDTF">2022-04-13T04:25:04Z</dcterms:created>
  <dcterms:modified xsi:type="dcterms:W3CDTF">2022-04-13T06:29:37Z</dcterms:modified>
</cp:coreProperties>
</file>