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9" r:id="rId2"/>
    <p:sldId id="299" r:id="rId3"/>
    <p:sldId id="323" r:id="rId4"/>
    <p:sldId id="256" r:id="rId5"/>
    <p:sldId id="300" r:id="rId6"/>
    <p:sldId id="331" r:id="rId7"/>
    <p:sldId id="319" r:id="rId8"/>
    <p:sldId id="337" r:id="rId9"/>
    <p:sldId id="320" r:id="rId10"/>
    <p:sldId id="308" r:id="rId11"/>
    <p:sldId id="309" r:id="rId12"/>
    <p:sldId id="333" r:id="rId13"/>
    <p:sldId id="338" r:id="rId14"/>
    <p:sldId id="339" r:id="rId15"/>
    <p:sldId id="335" r:id="rId16"/>
    <p:sldId id="342" r:id="rId17"/>
    <p:sldId id="324" r:id="rId18"/>
    <p:sldId id="327" r:id="rId19"/>
    <p:sldId id="329" r:id="rId20"/>
    <p:sldId id="330" r:id="rId21"/>
    <p:sldId id="294" r:id="rId22"/>
    <p:sldId id="343" r:id="rId23"/>
    <p:sldId id="344" r:id="rId24"/>
    <p:sldId id="345" r:id="rId25"/>
    <p:sldId id="317" r:id="rId26"/>
    <p:sldId id="33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2250" autoAdjust="0"/>
  </p:normalViewPr>
  <p:slideViewPr>
    <p:cSldViewPr snapToGrid="0">
      <p:cViewPr varScale="1">
        <p:scale>
          <a:sx n="67" d="100"/>
          <a:sy n="67" d="100"/>
        </p:scale>
        <p:origin x="149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409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702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525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536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414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596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73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814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562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38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2669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82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66174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447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2347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781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2AB0A-5C02-4D9B-B0F5-C81384165BF5}" type="datetimeFigureOut">
              <a:rPr lang="ru-RU" smtClean="0"/>
              <a:pPr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230AF7-9F4B-4AFB-B71D-B31EFE2110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032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login.consultant.ru/link/?req=doc&amp;base=LAW&amp;n=330790&amp;dst=130&amp;demo=1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Прямоугольник 2"/>
          <p:cNvSpPr>
            <a:spLocks noChangeArrowheads="1"/>
          </p:cNvSpPr>
          <p:nvPr/>
        </p:nvSpPr>
        <p:spPr bwMode="auto">
          <a:xfrm>
            <a:off x="760095" y="255650"/>
            <a:ext cx="5672394" cy="74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100" b="1" i="1" dirty="0">
                <a:solidFill>
                  <a:srgbClr val="D35FA1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endParaRPr lang="ru-RU" sz="2700" dirty="0">
              <a:solidFill>
                <a:srgbClr val="C00000"/>
              </a:solidFill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85751" y="900112"/>
            <a:ext cx="797242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Роль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коллективного договора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регулировании  социально-трудовых отношений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 локальном уровне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г. Ростов – на – Дону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2022 г.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700089" y="514350"/>
            <a:ext cx="844391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4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34716" y="274730"/>
            <a:ext cx="909222" cy="996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3123162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4" name="AutoShape 4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8" name="AutoShape 8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90" name="AutoShape 10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92" name="AutoShape 12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2624" y="371472"/>
            <a:ext cx="951300" cy="1042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Выноска со стрелкой вниз 15"/>
          <p:cNvSpPr/>
          <p:nvPr/>
        </p:nvSpPr>
        <p:spPr>
          <a:xfrm>
            <a:off x="714375" y="457200"/>
            <a:ext cx="5957888" cy="1728788"/>
          </a:xfrm>
          <a:prstGeom prst="downArrow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Уровни социального партнерства</a:t>
            </a:r>
            <a:endParaRPr lang="ru-RU" sz="2800" dirty="0"/>
          </a:p>
        </p:txBody>
      </p:sp>
      <p:sp>
        <p:nvSpPr>
          <p:cNvPr id="18" name="Выноска со стрелкой вниз 17"/>
          <p:cNvSpPr/>
          <p:nvPr/>
        </p:nvSpPr>
        <p:spPr>
          <a:xfrm>
            <a:off x="1514475" y="2343151"/>
            <a:ext cx="4586288" cy="1000125"/>
          </a:xfrm>
          <a:prstGeom prst="downArrow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федеральный </a:t>
            </a:r>
          </a:p>
        </p:txBody>
      </p:sp>
      <p:sp>
        <p:nvSpPr>
          <p:cNvPr id="19" name="Выноска со стрелкой вниз 18"/>
          <p:cNvSpPr/>
          <p:nvPr/>
        </p:nvSpPr>
        <p:spPr>
          <a:xfrm>
            <a:off x="1543049" y="3500439"/>
            <a:ext cx="4586289" cy="1042988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региональный</a:t>
            </a:r>
          </a:p>
        </p:txBody>
      </p:sp>
      <p:sp>
        <p:nvSpPr>
          <p:cNvPr id="20" name="Выноска со стрелкой вниз 19"/>
          <p:cNvSpPr/>
          <p:nvPr/>
        </p:nvSpPr>
        <p:spPr>
          <a:xfrm>
            <a:off x="1614489" y="4629150"/>
            <a:ext cx="4571999" cy="885825"/>
          </a:xfrm>
          <a:prstGeom prst="downArrow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</a:t>
            </a:r>
          </a:p>
        </p:txBody>
      </p:sp>
      <p:sp>
        <p:nvSpPr>
          <p:cNvPr id="21" name="Выноска со стрелкой вниз 20"/>
          <p:cNvSpPr/>
          <p:nvPr/>
        </p:nvSpPr>
        <p:spPr>
          <a:xfrm>
            <a:off x="1528763" y="5629275"/>
            <a:ext cx="4586288" cy="914400"/>
          </a:xfrm>
          <a:prstGeom prst="downArrow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локальный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6" y="295275"/>
            <a:ext cx="6905626" cy="63341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Уровни социального партнерства</a:t>
            </a:r>
          </a:p>
        </p:txBody>
      </p:sp>
      <p:pic>
        <p:nvPicPr>
          <p:cNvPr id="3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5300" y="228597"/>
            <a:ext cx="742948" cy="814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08794" y="978002"/>
            <a:ext cx="75954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21226" y="1001508"/>
            <a:ext cx="7846143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ОТРАСЛЕВОЕ СОГЛАШЕНИЕ ПО ОРГАНИЗАЦИЯМ, НАХОДЯЩИМСЯ В ВЕДЕНИИ МИНИСТЕРСТВА ПРОСВЕЩЕНИЯ РОССИЙСКОЙ ФЕДЕРАЦИИ НА 2021 </a:t>
            </a:r>
            <a:r>
              <a:rPr kumimoji="0" lang="ru-RU" sz="1600" b="1" i="0" u="none" strike="noStrike" cap="none" normalizeH="0" baseline="0" dirty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2023 ГОДЫ.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kumimoji="0" lang="ru-RU" sz="200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Г.И. </a:t>
            </a: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</a:t>
            </a:r>
            <a:r>
              <a:rPr kumimoji="0" lang="ru-RU" sz="200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еркулова,  </a:t>
            </a:r>
            <a:r>
              <a:rPr kumimoji="0" lang="ru-RU" sz="2000" i="0" u="none" strike="noStrike" cap="none" normalizeH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С.С. Кравцов</a:t>
            </a:r>
            <a:r>
              <a:rPr kumimoji="0" lang="ru-RU" sz="200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06490" y="2076759"/>
            <a:ext cx="7865960" cy="18620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РЕГИОНАЛЬНОЕ ОТРАСЛЕВОЕ СОГЛАШЕНИЕ МЕЖДУ МИНИСТЕРСТВОМ ОБЩЕГО И ПРОФЕССИОНАЛЬНОГО ОБРАЗОВАНИЯ РОСТОВСКОЙ ОБЛАСТИ И РОСТОВСКОЙ ОБЛАСТНОЙ ОРГАНИЗАЦИЕЙ ПРОФСОЮЗА РАБОТНИКОВ НАРОДНОГО ОБРАЗОВАНИЯ И НАУКИ РОССИЙСКОЙ ФЕДЕРАЦИИ НА 2020-2022 ГОДЫ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Гайворонский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В.Г.,  </a:t>
            </a:r>
            <a:r>
              <a:rPr lang="ru-RU" sz="20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Балина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Л. В.</a:t>
            </a:r>
            <a:endParaRPr kumimoji="0" lang="ru-RU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57188" y="3786187"/>
            <a:ext cx="8001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ДВУХСТОРОННЕЕ ОТРАСЛЕВОЕ СОГЛАШЕНИЕ</a:t>
            </a:r>
            <a:r>
              <a:rPr lang="ru-RU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1" i="0" u="none" strike="noStrike" cap="none" normalizeH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МЕЖДУ УПРАВЛЕНИЕМ ОБРАЗОВАНИЯ ГОРОДА РОСТОВА-НА-ДОНУ И РАЙОННЫМИ ПРОФСОЮЗНЫМИ ОРГАНИЗАЦИЯМИ РАБОТНИКОВ ОБРАЗОВАНИЯ ГОРОДА</a:t>
            </a:r>
            <a:r>
              <a:rPr lang="ru-RU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РОСТОВА – НА – НА -ДОНУ</a:t>
            </a:r>
            <a:r>
              <a:rPr kumimoji="0" lang="ru-RU" sz="1600" b="1" i="0" u="none" strike="noStrike" cap="none" normalizeH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2021 - 2024 ГОДЫ.</a:t>
            </a:r>
            <a:endParaRPr kumimoji="0" lang="ru-RU" sz="1600" b="1" i="0" u="none" strike="noStrike" cap="none" normalizeH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912" y="4893827"/>
            <a:ext cx="800099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ДВУХСТОРОННЕЕ ОТРАСЛЕВОЕ  СОГЛАШЕНИЕ МЕЖДУ МКУ «ОТДЕЛ ОБРАЗОВАНИЯ ОКТЯБРЬСКОГО РАЙОНА ГОРОДА РОСТОВА – НА – ДОНУ» И ОКТЯБРЬСКОЙ РАЙОННОЙ ОРГАНИЗАЦИЕЙ Г. РОСТОВА – НА – ДОНУ ПРОФЕССИОНАЛЬНОГО СОЮЗА РАБОТНИКОВ НАРОДНОГО ОБРАЗОВАНИЯ И НАУКИ РОССИЙСКОЙ ФЕДЕРАЦИИНА 2021 – 2024 ГОДЫ.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Переверзева Т.И.,  Игнатенко С.С.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8644" y="1185863"/>
            <a:ext cx="7198468" cy="4016611"/>
          </a:xfrm>
        </p:spPr>
        <p:txBody>
          <a:bodyPr>
            <a:normAutofit/>
          </a:bodyPr>
          <a:lstStyle/>
          <a:p>
            <a:pPr algn="ctr"/>
            <a:r>
              <a:rPr lang="ru-RU" sz="53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cs typeface="Estrangelo Edessa" panose="03080600000000000000" pitchFamily="66" charset="0"/>
              </a:rPr>
              <a:t> 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2925" y="1700213"/>
            <a:ext cx="7458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43074" y="341650"/>
            <a:ext cx="66151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</p:txBody>
      </p:sp>
      <p:pic>
        <p:nvPicPr>
          <p:cNvPr id="7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09908" y="371472"/>
            <a:ext cx="834016" cy="914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364" y="3761299"/>
            <a:ext cx="4250299" cy="2830308"/>
          </a:xfrm>
          <a:prstGeom prst="rect">
            <a:avLst/>
          </a:prstGeom>
          <a:noFill/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66855" y="500063"/>
            <a:ext cx="7521677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ТК РФ ст. 40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1" i="0" u="none" strike="noStrike" cap="none" normalizeH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КОЛЛЕКТИВНЫЙ ДОГОВОР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-</a:t>
            </a:r>
            <a:r>
              <a:rPr kumimoji="0" lang="ru-RU" sz="28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правовой акт, регулирующий социально-трудовые отношения в организации и заключаемый работниками и работодателем в лице их представителей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лице Профсоюза).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387583">
            <a:off x="6568159" y="3154533"/>
            <a:ext cx="1295761" cy="201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16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4800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Необходимо помнить,</a:t>
            </a:r>
            <a:endParaRPr lang="ru-RU" sz="4800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6139" y="2105643"/>
            <a:ext cx="5243209" cy="4212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условия коллективного договора, ухудшающие положение работников, недействительны и не подлежат применению (ст.50 ТК РФ)</a:t>
            </a:r>
            <a:endParaRPr lang="ru-RU" sz="3600" dirty="0">
              <a:solidFill>
                <a:schemeClr val="accent4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2418" y="388528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16788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4" name="AutoShape 4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8" name="AutoShape 8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90" name="AutoShape 10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92" name="AutoShape 12" descr="https://s1.slide-share.ru/s_slide/cc6ecedd63f868f5a52211f1463a796b/f291d6b2-37b7-4379-b4e9-f5567250b15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2444" y="345664"/>
            <a:ext cx="835203" cy="954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114550" y="471489"/>
            <a:ext cx="3929061" cy="1371600"/>
          </a:xfrm>
          <a:prstGeom prst="rect">
            <a:avLst/>
          </a:prstGeom>
          <a:ln w="38100"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all" normalizeH="0" baseline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Arial" pitchFamily="34" charset="0"/>
              </a:rPr>
              <a:t>ПРИЗНАКИ КОЛЛЕКТИВНОГО ДОГОВОРА</a:t>
            </a:r>
            <a:endParaRPr kumimoji="0" lang="ru-RU" sz="2800" b="1" i="0" u="none" strike="noStrike" cap="all" normalizeH="0" baseline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3714751" y="1866899"/>
            <a:ext cx="719137" cy="533401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ED7D31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823B0B">
                <a:alpha val="50000"/>
              </a:srgbClr>
            </a:outerShdw>
          </a:effectLst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71489" y="2928937"/>
            <a:ext cx="1557336" cy="2586037"/>
          </a:xfrm>
          <a:prstGeom prst="rect">
            <a:avLst/>
          </a:prstGeom>
          <a:solidFill>
            <a:srgbClr val="FFFFFF"/>
          </a:solidFill>
          <a:ln w="63500" cmpd="thickThin">
            <a:solidFill>
              <a:srgbClr val="ED7D3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Признак 1.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Это локальный документ, т.е. пределы его действия ограничены «территорией»  работодателя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243137" y="2943225"/>
            <a:ext cx="1500188" cy="2571750"/>
          </a:xfrm>
          <a:prstGeom prst="rect">
            <a:avLst/>
          </a:prstGeom>
          <a:solidFill>
            <a:srgbClr val="FFFFFF"/>
          </a:solidFill>
          <a:ln w="63500" cmpd="thickThin">
            <a:solidFill>
              <a:srgbClr val="ED7D3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Признак 2.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Это соглашение, т.е. договорной документ, заключаемый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равноправными сторонами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086225" y="2928938"/>
            <a:ext cx="1643062" cy="2571749"/>
          </a:xfrm>
          <a:prstGeom prst="rect">
            <a:avLst/>
          </a:prstGeom>
          <a:solidFill>
            <a:srgbClr val="FFFFFF"/>
          </a:solidFill>
          <a:ln w="63500" cmpd="thickThin">
            <a:solidFill>
              <a:srgbClr val="ED7D3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Признак 3.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Заключается в соответствии с  определенной  процедурой представителями работников и работодателя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6029325" y="2914650"/>
            <a:ext cx="1614488" cy="2586038"/>
          </a:xfrm>
          <a:prstGeom prst="rect">
            <a:avLst/>
          </a:prstGeom>
          <a:solidFill>
            <a:srgbClr val="FFFFFF"/>
          </a:solidFill>
          <a:ln w="63500" cmpd="thickThin">
            <a:solidFill>
              <a:srgbClr val="ED7D3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Признак 4.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cs typeface="Arial" pitchFamily="34" charset="0"/>
              </a:rPr>
              <a:t>Предметом регулирования являются социально – трудовые  отношения</a:t>
            </a: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rot="10800000" flipV="1">
            <a:off x="1243013" y="2271713"/>
            <a:ext cx="2228850" cy="5000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 flipV="1">
            <a:off x="3171826" y="2486024"/>
            <a:ext cx="728663" cy="3143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700588" y="2357438"/>
            <a:ext cx="2057400" cy="44291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4343400" y="2471738"/>
            <a:ext cx="671513" cy="3429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748" y="470982"/>
            <a:ext cx="6347714" cy="1320800"/>
          </a:xfrm>
        </p:spPr>
        <p:txBody>
          <a:bodyPr>
            <a:noAutofit/>
          </a:bodyPr>
          <a:lstStyle/>
          <a:p>
            <a:pPr algn="ctr"/>
            <a:r>
              <a:rPr lang="ru-RU" sz="2800" b="1" cap="all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ДЕЙСТВИЕ  КОЛЛЕКТИВНОГО ДОГОВОРА</a:t>
            </a:r>
            <a:br>
              <a:rPr lang="ru-RU" sz="2800" dirty="0">
                <a:solidFill>
                  <a:schemeClr val="accent5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2317" y="1791782"/>
            <a:ext cx="71401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 ст. 43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ТК РФ коллективный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заключается на срок не более трех лет и вступает в силу со дня подписания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сторонами либо со дня, установленного коллективным договором.</a:t>
            </a:r>
          </a:p>
        </p:txBody>
      </p:sp>
      <p:pic>
        <p:nvPicPr>
          <p:cNvPr id="5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2418" y="388528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83658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5081516"/>
          </a:xfrm>
        </p:spPr>
        <p:txBody>
          <a:bodyPr>
            <a:noAutofit/>
          </a:bodyPr>
          <a:lstStyle/>
          <a:p>
            <a:pPr algn="ctr"/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Вступление коллективного договора в силу не зависит от факта уведомительной регистрации.</a:t>
            </a:r>
            <a:b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ее в другом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проверка компетентными органами соответствия коллективного договора требованиям законодательства.</a:t>
            </a:r>
            <a:br>
              <a:rPr lang="ru-RU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3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2418" y="388528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9773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017" y="642903"/>
            <a:ext cx="6381345" cy="470898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600" u="sng" dirty="0">
                <a:solidFill>
                  <a:schemeClr val="accent4">
                    <a:lumMod val="75000"/>
                  </a:schemeClr>
                </a:solidFill>
              </a:rPr>
              <a:t>При реорганизации или смене формы собственности организации</a:t>
            </a:r>
          </a:p>
          <a:p>
            <a:pPr algn="ctr"/>
            <a:r>
              <a:rPr lang="ru-RU" sz="3200" dirty="0"/>
              <a:t> любая из сторон имеет право направить другой стороне предложения о заключении нового коллективного договора или продлении действия прежнего на срок до трех лет.</a:t>
            </a:r>
          </a:p>
        </p:txBody>
      </p:sp>
      <p:pic>
        <p:nvPicPr>
          <p:cNvPr id="3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2418" y="388528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0386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05132" y="953876"/>
            <a:ext cx="7344696" cy="4435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КОЛЛЕКТИВНЫЙ ДОГОВОР является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важнейшим внутренним</a:t>
            </a:r>
            <a:r>
              <a:rPr kumimoji="0" lang="ru-RU" sz="3200" b="1" i="0" u="none" strike="noStrike" cap="none" normalizeH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локальным нормативным актом, содержащим обязательства</a:t>
            </a:r>
            <a:r>
              <a:rPr kumimoji="0" lang="ru-RU" sz="3200" b="1" i="0" u="none" strike="noStrike" cap="none" normalizeH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работодателя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 работников.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29538" y="457201"/>
            <a:ext cx="814387" cy="892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98774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2" y="539680"/>
            <a:ext cx="6355406" cy="149157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Локальные нормативные акты в трудовом праве</a:t>
            </a:r>
            <a:br>
              <a:rPr lang="ru-RU" sz="3200" b="1" dirty="0"/>
            </a:b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7201" y="1864877"/>
            <a:ext cx="71437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Локальные нормативные акты, содержащие нормы трудового права, — это принятые работодателем в пределах своей компетенции внутренние документы, которые регламентируют взаимоотношения сторон трудового договора по тем вопросам, которые не урегулированы на законодательном уровне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2"/>
              </a:rPr>
              <a:t>ч. 1 ст. 8 ТК РФ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9" name="Рисунок 0" descr="333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6855" y="509587"/>
            <a:ext cx="812295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0905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3346" y="374241"/>
            <a:ext cx="772692" cy="883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302341" y="371935"/>
            <a:ext cx="6245943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Ст. 372 ТК РФ</a:t>
            </a:r>
            <a:r>
              <a:rPr kumimoji="0" lang="ru-RU" sz="3600" b="0" i="0" u="none" strike="noStrike" cap="none" normalizeH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3600" b="0" i="0" u="none" strike="noStrike" cap="none" normalizeH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707922" y="1651819"/>
            <a:ext cx="6223819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регулирует  отношения работодателя и выборного профсоюзного органа по разработке и принятию локального нормативного акта, которая </a:t>
            </a:r>
            <a:r>
              <a:rPr kumimoji="0" lang="ru-RU" sz="3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содержит определенные действия</a:t>
            </a:r>
            <a:endParaRPr kumimoji="0" lang="ru-RU" sz="3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C596AB-5174-44D2-A1F7-496FDEF9F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985" y="409575"/>
            <a:ext cx="7019927" cy="81915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Порядок принятия локальных актов</a:t>
            </a:r>
          </a:p>
        </p:txBody>
      </p:sp>
      <p:pic>
        <p:nvPicPr>
          <p:cNvPr id="3" name="Рисунок 0" descr="333_1.jpg">
            <a:extLst>
              <a:ext uri="{FF2B5EF4-FFF2-40B4-BE49-F238E27FC236}">
                <a16:creationId xmlns:a16="http://schemas.microsoft.com/office/drawing/2014/main" id="{6EC9CF5D-38B6-47EF-B71A-51D103002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6855" y="509587"/>
            <a:ext cx="812295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1C5D758-2249-4700-AFA8-2CBA11DD26C6}"/>
              </a:ext>
            </a:extLst>
          </p:cNvPr>
          <p:cNvSpPr/>
          <p:nvPr/>
        </p:nvSpPr>
        <p:spPr>
          <a:xfrm>
            <a:off x="1357909" y="1404459"/>
            <a:ext cx="4818460" cy="5200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РАЗРАБОТКА</a:t>
            </a:r>
          </a:p>
        </p:txBody>
      </p:sp>
      <p:sp>
        <p:nvSpPr>
          <p:cNvPr id="9" name="Стрелка: вниз 8">
            <a:extLst>
              <a:ext uri="{FF2B5EF4-FFF2-40B4-BE49-F238E27FC236}">
                <a16:creationId xmlns:a16="http://schemas.microsoft.com/office/drawing/2014/main" id="{E183394A-66BE-4F15-9A9C-F81BF6F7C38F}"/>
              </a:ext>
            </a:extLst>
          </p:cNvPr>
          <p:cNvSpPr/>
          <p:nvPr/>
        </p:nvSpPr>
        <p:spPr>
          <a:xfrm>
            <a:off x="3271837" y="2075577"/>
            <a:ext cx="842962" cy="6000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A0348B8-844E-46B1-93EB-473F69611B46}"/>
              </a:ext>
            </a:extLst>
          </p:cNvPr>
          <p:cNvSpPr/>
          <p:nvPr/>
        </p:nvSpPr>
        <p:spPr>
          <a:xfrm>
            <a:off x="1381718" y="2813319"/>
            <a:ext cx="4818460" cy="6000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СОГЛАСОВАНИЕ</a:t>
            </a:r>
          </a:p>
        </p:txBody>
      </p:sp>
      <p:sp>
        <p:nvSpPr>
          <p:cNvPr id="11" name="Стрелка: вниз 10">
            <a:extLst>
              <a:ext uri="{FF2B5EF4-FFF2-40B4-BE49-F238E27FC236}">
                <a16:creationId xmlns:a16="http://schemas.microsoft.com/office/drawing/2014/main" id="{366DD5C4-E2E3-4724-85A6-D9F3BB4C826F}"/>
              </a:ext>
            </a:extLst>
          </p:cNvPr>
          <p:cNvSpPr/>
          <p:nvPr/>
        </p:nvSpPr>
        <p:spPr>
          <a:xfrm>
            <a:off x="3196827" y="3588338"/>
            <a:ext cx="992982" cy="6368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A535F36-E578-48D3-82FB-B15B6D10B478}"/>
              </a:ext>
            </a:extLst>
          </p:cNvPr>
          <p:cNvSpPr/>
          <p:nvPr/>
        </p:nvSpPr>
        <p:spPr>
          <a:xfrm>
            <a:off x="1381718" y="4400088"/>
            <a:ext cx="4818460" cy="4429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УТВЕРЖЕНИЕ </a:t>
            </a:r>
          </a:p>
        </p:txBody>
      </p:sp>
      <p:sp>
        <p:nvSpPr>
          <p:cNvPr id="14" name="Стрелка: вниз 13">
            <a:extLst>
              <a:ext uri="{FF2B5EF4-FFF2-40B4-BE49-F238E27FC236}">
                <a16:creationId xmlns:a16="http://schemas.microsoft.com/office/drawing/2014/main" id="{0C650C25-281C-491E-B821-00D7FC38638B}"/>
              </a:ext>
            </a:extLst>
          </p:cNvPr>
          <p:cNvSpPr/>
          <p:nvPr/>
        </p:nvSpPr>
        <p:spPr>
          <a:xfrm>
            <a:off x="3196827" y="4997988"/>
            <a:ext cx="992983" cy="5533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C60634B-6766-4C03-AE29-69167EF7146B}"/>
              </a:ext>
            </a:extLst>
          </p:cNvPr>
          <p:cNvSpPr/>
          <p:nvPr/>
        </p:nvSpPr>
        <p:spPr>
          <a:xfrm>
            <a:off x="1381718" y="5635051"/>
            <a:ext cx="4690469" cy="4936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ВВЕДЕНИЕ В ДЕЙСТВИЕ</a:t>
            </a:r>
          </a:p>
        </p:txBody>
      </p:sp>
    </p:spTree>
    <p:extLst>
      <p:ext uri="{BB962C8B-B14F-4D97-AF65-F5344CB8AC3E}">
        <p14:creationId xmlns:p14="http://schemas.microsoft.com/office/powerpoint/2010/main" val="1728680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109" y="403122"/>
            <a:ext cx="6347714" cy="924232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latin typeface="Roboto"/>
                <a:ea typeface="Times New Roman" pitchFamily="18" charset="0"/>
                <a:cs typeface="Aharoni" pitchFamily="2" charset="-79"/>
              </a:rPr>
              <a:t>ч. 2 ст. 22 ТК РФ</a:t>
            </a:r>
            <a:endParaRPr lang="ru-RU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339213" y="1955083"/>
            <a:ext cx="7079225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Roboto"/>
                <a:ea typeface="Times New Roman" pitchFamily="18" charset="0"/>
                <a:cs typeface="Aharoni" pitchFamily="2" charset="-79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Roboto"/>
                <a:ea typeface="Times New Roman" pitchFamily="18" charset="0"/>
                <a:cs typeface="Aharoni" pitchFamily="2" charset="-79"/>
              </a:rPr>
              <a:t> Работодатель обязан ознакомить работников под роспись с принимаемыми локальными нормативными актами, непосредственно связанными с их трудовой деятельностью. С лицами, принимаемыми на работу, сделать это нужно до подписания трудового договора.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  <p:pic>
        <p:nvPicPr>
          <p:cNvPr id="4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6855" y="509587"/>
            <a:ext cx="812295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6990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Рисунок 1" descr="333_1.jpg">
            <a:extLst>
              <a:ext uri="{FF2B5EF4-FFF2-40B4-BE49-F238E27FC236}">
                <a16:creationId xmlns:a16="http://schemas.microsoft.com/office/drawing/2014/main" id="{0A6F7D93-E6C7-4560-B95A-2B0D91748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798" y="171764"/>
            <a:ext cx="52387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" descr="333_1.jpg">
            <a:extLst>
              <a:ext uri="{FF2B5EF4-FFF2-40B4-BE49-F238E27FC236}">
                <a16:creationId xmlns:a16="http://schemas.microsoft.com/office/drawing/2014/main" id="{F1C0E456-229E-4205-BA6C-02F28CC8B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737" y="466027"/>
            <a:ext cx="617034" cy="684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F72A9C0-F3B6-4A06-A255-67C7B78F2D0D}"/>
              </a:ext>
            </a:extLst>
          </p:cNvPr>
          <p:cNvSpPr txBox="1"/>
          <p:nvPr/>
        </p:nvSpPr>
        <p:spPr>
          <a:xfrm>
            <a:off x="564354" y="752789"/>
            <a:ext cx="727233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ПРОФЕССИОНАЛЬНЫЙ СОЮЗ РАБОТНИКОВ НАРОДНОГО ОБРАЗОВАНИЯ И НАУКИ РОССИЙСКОЙ ФЕДЕРАЦИИ</a:t>
            </a:r>
          </a:p>
          <a:p>
            <a:pPr algn="ctr"/>
            <a:r>
              <a:rPr lang="ru-RU" sz="1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ПЕРВИЧНАЯ ПРОФСОЮЗНАЯ ОРГАНИЗАЦИЯ МУНИЦИПАЛЬНОГО БЮДЖЕТНОГО ДОШКОЛЬНОГО ОБРАЗОВАТЕЛЬНОГО УЧРЕЖДЕНИЯ «ДЕТСКИЙ САД №..» г. РОСТОВА – НА -ДОНУ  ПРОФЕССИОНАЛЬНОГО СОЮЗА РАБОТНИКОВ НАРОДНОГО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1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ОБРАЗОВАНИЯ И НАУКИ РОССИЙСКОЙ ФЕДЕРАЦИИ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(ППО МБДОУ «ДЕТСКИЙ САД №..» ОКТЯБРЬСКОЙ РАЙОННОЙ ОРГАНИЗАЦИИ ОБЩЕРОССИЙСКОГО ПРОФСОЮЗА ОБРАЗОВАНИЯ)</a:t>
            </a: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57199" y="2109019"/>
            <a:ext cx="741844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ВЫПИСКА  ИЗ   ПОСТАНОВЛЕНИЯ   ПРОФСОЮЗНОГО   КОМИТЕТА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</a:t>
            </a:r>
            <a:r>
              <a:rPr kumimoji="0" lang="ru-RU" sz="16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«__» _____  20_    г.						                        № __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ПРИСУТСТВОВАЛИ: члены профсоюзного комитета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указываются Ф.И.О. всех членов ПК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СЛУШАЛИ: О принятии работодателем локального нормативного акта (приказа) «Правила внутреннего трудового распорядка образовательного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учреждения__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(</a:t>
            </a:r>
            <a:r>
              <a:rPr kumimoji="0" lang="ru-RU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дается полное наименование проекта приказа).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ПОСТАНОВИЛИ: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1.На основании проверки соблюдения работодателем норм трудового права (ст.371, 372 ТК РФ) принять следующее </a:t>
            </a: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мотивированное мнение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профсоюзного комитета: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- Представленный проект акта (приказа) </a:t>
            </a: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соответствует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требованиям, установленным ТК РФ, соглашениями, коллективным договором образовательного учреждения и </a:t>
            </a: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быть принят работодателем.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792663" algn="l"/>
              </a:tabLs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Председатель профсоюзной организации                         (Ф.И.О.)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2444" y="345664"/>
            <a:ext cx="835203" cy="954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03737" y="554447"/>
            <a:ext cx="699718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какого момента локальный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нормативный акт вступает в силу?</a:t>
            </a:r>
            <a:endParaRPr kumimoji="0" lang="ru-RU" sz="2800" b="0" i="0" u="none" strike="noStrike" cap="none" normalizeH="0" dirty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Локальный нормативный акт вступает в силу со дня его принятия работодателем, либо со дня,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указанного в этом локальном нормативном акте, и применяется к отношениям, возникшим после введения его в действие.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547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6477001" cy="8048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Обратите внимание!</a:t>
            </a:r>
            <a:br>
              <a:rPr lang="ru-RU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226524-3B40-48F1-8D4A-AF96256745F1}"/>
              </a:ext>
            </a:extLst>
          </p:cNvPr>
          <p:cNvSpPr txBox="1"/>
          <p:nvPr/>
        </p:nvSpPr>
        <p:spPr>
          <a:xfrm>
            <a:off x="914401" y="1077754"/>
            <a:ext cx="6347714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ru-RU" sz="1800" b="1" dirty="0">
                <a:solidFill>
                  <a:srgbClr val="0A0A0A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соответствии со </a:t>
            </a:r>
            <a:r>
              <a:rPr lang="ru-RU" sz="24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ст. 190 ТК РФ </a:t>
            </a:r>
            <a:r>
              <a:rPr lang="ru-RU" sz="240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правила внутреннего трудового распорядка организации обычно являются приложением к коллективному договору, который заключается на срок не более трех лет и вступает в силу со дня подписания его сторонами либо со дня, установленного коллективным договором (</a:t>
            </a:r>
            <a:r>
              <a:rPr lang="ru-RU" sz="2400" b="1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ст. 43 ТК РФ</a:t>
            </a:r>
            <a:r>
              <a:rPr lang="ru-RU" sz="240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Поэтому если в организации существует коллективный договор, срок действия правил внутреннего трудового распорядка не может превышать трех лет со дня его подписания либо со дня, установленного коллективным договором.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0" descr="333_1.jpg">
            <a:extLst>
              <a:ext uri="{FF2B5EF4-FFF2-40B4-BE49-F238E27FC236}">
                <a16:creationId xmlns:a16="http://schemas.microsoft.com/office/drawing/2014/main" id="{13A4B929-AAB2-4CF9-8E57-6808067F0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2444" y="345664"/>
            <a:ext cx="835203" cy="954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814" y="894487"/>
            <a:ext cx="607218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Статья 373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ТК РФ</a:t>
            </a: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base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Порядок учета мотивированного мнения выборного органа первичной профсоюзной организации при расторжении трудового договора по инициативе работодателя</a:t>
            </a:r>
          </a:p>
        </p:txBody>
      </p:sp>
      <p:pic>
        <p:nvPicPr>
          <p:cNvPr id="4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2418" y="388528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6705" y="388528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3124" y="434975"/>
            <a:ext cx="6169915" cy="1168400"/>
          </a:xfrm>
        </p:spPr>
        <p:txBody>
          <a:bodyPr/>
          <a:lstStyle/>
          <a:p>
            <a:pPr algn="ctr"/>
            <a:br>
              <a:rPr lang="ru-RU" dirty="0"/>
            </a:br>
            <a:br>
              <a:rPr lang="ru-RU" dirty="0"/>
            </a:br>
            <a:r>
              <a:rPr lang="ru-RU" sz="4000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Приложения к коллективному договору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3116" y="1803400"/>
            <a:ext cx="6867728" cy="4889230"/>
          </a:xfrm>
        </p:spPr>
        <p:txBody>
          <a:bodyPr>
            <a:normAutofit fontScale="25000" lnSpcReduction="20000"/>
          </a:bodyPr>
          <a:lstStyle/>
          <a:p>
            <a:pPr marL="285750" indent="-285750" algn="l">
              <a:buFontTx/>
              <a:buChar char="-"/>
            </a:pP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l" fontAlgn="base">
              <a:lnSpc>
                <a:spcPct val="80000"/>
              </a:lnSpc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Правила внутреннего трудового распорядка</a:t>
            </a:r>
            <a:endParaRPr lang="ru-RU" sz="90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Положение об условиях оплаты труда</a:t>
            </a:r>
          </a:p>
          <a:p>
            <a:pPr marL="342900" lvl="0" indent="-342900" algn="l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Положение о компенсационных выплатах</a:t>
            </a:r>
          </a:p>
          <a:p>
            <a:pPr marL="342900" lvl="0" indent="-342900" algn="l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Положение о распределении стимулирующего фонда </a:t>
            </a:r>
          </a:p>
          <a:p>
            <a:pPr marL="342900" lvl="0" indent="-342900" algn="l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Положение об оказании материальной помощи</a:t>
            </a:r>
          </a:p>
          <a:p>
            <a:pPr marL="342900" lvl="0" indent="-342900" algn="l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Положение о премировании</a:t>
            </a:r>
          </a:p>
          <a:p>
            <a:pPr marL="342900" lvl="0" indent="-342900" algn="l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Положение о результативности</a:t>
            </a:r>
          </a:p>
          <a:p>
            <a:pPr marL="342900" lvl="0" indent="-342900" algn="l"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Соглашение по охране труда</a:t>
            </a:r>
            <a:endParaRPr lang="en-US" sz="9000" b="1" dirty="0">
              <a:solidFill>
                <a:schemeClr val="tx1"/>
              </a:solidFill>
              <a:latin typeface="Engravers MT" panose="020907070805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>
              <a:tabLst>
                <a:tab pos="457200" algn="l"/>
              </a:tabLst>
            </a:pP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 Форма расчетного листка</a:t>
            </a:r>
            <a:endParaRPr lang="ru-RU" sz="90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000" b="1" dirty="0">
                <a:solidFill>
                  <a:schemeClr val="tx1"/>
                </a:solidFill>
                <a:latin typeface="Engravers MT" panose="0209070708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9000" b="1" dirty="0">
                <a:solidFill>
                  <a:schemeClr val="tx1"/>
                </a:solidFill>
                <a:latin typeface="Tekton Pro Cond" panose="020F06060202080209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Графики сменности</a:t>
            </a:r>
          </a:p>
          <a:p>
            <a:pPr algn="l"/>
            <a:r>
              <a:rPr lang="ru-RU" sz="9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…….</a:t>
            </a:r>
          </a:p>
        </p:txBody>
      </p:sp>
      <p:pic>
        <p:nvPicPr>
          <p:cNvPr id="4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2418" y="388528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71417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892" y="531823"/>
            <a:ext cx="7153279" cy="619125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ЗНАЧИМОСТЬ КОЛЛЕКТИВНОГО ДОГОВОРА</a:t>
            </a: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438148" y="1380021"/>
            <a:ext cx="694649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Коллективный договор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важная составляющая взаимоотношений между работниками и работодателем.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Он позволяет не только упорядочить ряд организационных</a:t>
            </a:r>
            <a:r>
              <a:rPr kumimoji="0" lang="ru-RU" sz="2800" b="0" i="0" u="none" strike="noStrike" cap="none" normalizeH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вопросов, но и предоставить работнику некоторые льготы, гарантии и доплаты, увеличивающие его заинтересованность в работе у работодателя, заключившего с работниками такой договор.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75783" y="431390"/>
            <a:ext cx="830069" cy="94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" y="609600"/>
            <a:ext cx="6915149" cy="184785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конкурс:</a:t>
            </a:r>
            <a:b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«Коллективный договор – основа эффективности производства и защиты социально-трудовых прав работников»</a:t>
            </a:r>
          </a:p>
        </p:txBody>
      </p:sp>
      <p:pic>
        <p:nvPicPr>
          <p:cNvPr id="5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2444" y="345664"/>
            <a:ext cx="835203" cy="954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28650" y="2681586"/>
            <a:ext cx="27003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 исполнение п. 1.2 (приложение 4) протокола заседания Правительства Ростовской области от 20.12.2017 № 50 </a:t>
            </a:r>
          </a:p>
        </p:txBody>
      </p:sp>
      <p:pic>
        <p:nvPicPr>
          <p:cNvPr id="44037" name="Picture 5" descr="победителей областного конкурса &amp;quot;Коллективный договор - основа защиты социально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0313" y="3271837"/>
            <a:ext cx="4393406" cy="2928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586" y="366713"/>
            <a:ext cx="5305426" cy="561975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C00000"/>
                </a:solidFill>
              </a:rPr>
              <a:t>ПРИЗЕРЫ, ПОБЕДИТЕЛИ КОНКУРСА</a:t>
            </a:r>
          </a:p>
        </p:txBody>
      </p:sp>
      <p:pic>
        <p:nvPicPr>
          <p:cNvPr id="9217" name="Picture 1" descr="D:\архив\Downloads\53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" y="1085851"/>
            <a:ext cx="5276848" cy="3957636"/>
          </a:xfrm>
          <a:prstGeom prst="rect">
            <a:avLst/>
          </a:prstGeom>
          <a:noFill/>
        </p:spPr>
      </p:pic>
      <p:pic>
        <p:nvPicPr>
          <p:cNvPr id="9218" name="Picture 2" descr="D:\архив\Downloads\52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69795">
            <a:off x="3992136" y="2469509"/>
            <a:ext cx="2983683" cy="3469966"/>
          </a:xfrm>
          <a:prstGeom prst="rect">
            <a:avLst/>
          </a:prstGeom>
          <a:noFill/>
        </p:spPr>
      </p:pic>
      <p:pic>
        <p:nvPicPr>
          <p:cNvPr id="9220" name="Picture 4" descr="D:\архив\Downloads\2019г МБДОУ № 75 конкурс кол.договоров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5023" y="171449"/>
            <a:ext cx="2396066" cy="33432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66014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431" y="260350"/>
            <a:ext cx="6159944" cy="56832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НАГРАЖДЕНИЕ ПОБЕДИТЕЛЕЙ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862DE3-4689-4270-A8A2-778BED090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31" y="854641"/>
            <a:ext cx="4557713" cy="339929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5F645B8-BE79-4F3A-BA66-0EE0BDED01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8" r="3783" b="12428"/>
          <a:stretch/>
        </p:blipFill>
        <p:spPr>
          <a:xfrm>
            <a:off x="5929313" y="854641"/>
            <a:ext cx="2786062" cy="41576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F964727-0704-4635-A436-7BB3D05B95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8" t="32708" r="7500" b="8334"/>
          <a:stretch/>
        </p:blipFill>
        <p:spPr>
          <a:xfrm>
            <a:off x="2778919" y="2604861"/>
            <a:ext cx="4357688" cy="404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1082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53A0A1-5F20-42B6-A0D3-337E7C1282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4564"/>
            <a:ext cx="4743450" cy="304447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AA6FCB2-BB3C-4E1A-A5F8-4E18E5D386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4" r="29476" b="11846"/>
          <a:stretch/>
        </p:blipFill>
        <p:spPr>
          <a:xfrm>
            <a:off x="742251" y="3128963"/>
            <a:ext cx="2743200" cy="372903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9E3A078-C5B4-429C-A9C7-AE331F93C4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09600"/>
            <a:ext cx="3364706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521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780" y="285751"/>
            <a:ext cx="7199058" cy="6243638"/>
          </a:xfrm>
        </p:spPr>
        <p:txBody>
          <a:bodyPr>
            <a:normAutofit/>
          </a:bodyPr>
          <a:lstStyle/>
          <a:p>
            <a:br>
              <a:rPr lang="ru-RU" sz="31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ПОБЕДИТЕЛИ КОНКУРСА - 2021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число победителей муниципального конкурса вошли:</a:t>
            </a:r>
            <a:r>
              <a:rPr lang="ru-RU" sz="2400" dirty="0"/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Среди средних организаций: </a:t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/>
              <a:t>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 место –  МАДОУ «ДЕТСКИЙ САД № 49»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 место –  МБОУ «ШКОЛА № 99»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/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Среди малых организаций: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место –   МАДОУ «ДЕТСКИЙ САД № 115»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 место –  МБДОУ «ДЕТСКИЙ САД № 316»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 место – МБДОУ «ДЕТСКИЙ САД № 250».</a:t>
            </a:r>
          </a:p>
        </p:txBody>
      </p:sp>
      <p:pic>
        <p:nvPicPr>
          <p:cNvPr id="5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35360" y="457201"/>
            <a:ext cx="708566" cy="776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263789" y="3244334"/>
            <a:ext cx="253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b="1" dirty="0"/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57249" y="4467523"/>
            <a:ext cx="67151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Благодарственными  письма награждены: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МБОУ Школа №104, МБДОУ №229, №20,8, 224</a:t>
            </a:r>
          </a:p>
        </p:txBody>
      </p:sp>
    </p:spTree>
    <p:extLst>
      <p:ext uri="{BB962C8B-B14F-4D97-AF65-F5344CB8AC3E}">
        <p14:creationId xmlns:p14="http://schemas.microsoft.com/office/powerpoint/2010/main" val="20107098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924634">
            <a:off x="909638" y="2881313"/>
            <a:ext cx="6347714" cy="1320800"/>
          </a:xfrm>
        </p:spPr>
        <p:txBody>
          <a:bodyPr>
            <a:normAutofit/>
          </a:bodyPr>
          <a:lstStyle/>
          <a:p>
            <a:r>
              <a:rPr lang="ru-RU" sz="4000" b="1" dirty="0">
                <a:ln w="285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СПАСИБО ЗА ВНИМАНИЕ!</a:t>
            </a:r>
          </a:p>
        </p:txBody>
      </p:sp>
      <p:pic>
        <p:nvPicPr>
          <p:cNvPr id="3" name="Рисунок 0" descr="33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78221" y="500064"/>
            <a:ext cx="807951" cy="885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2261</TotalTime>
  <Words>1137</Words>
  <Application>Microsoft Office PowerPoint</Application>
  <PresentationFormat>Экран (4:3)</PresentationFormat>
  <Paragraphs>113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7" baseType="lpstr">
      <vt:lpstr>Arial</vt:lpstr>
      <vt:lpstr>Calibri</vt:lpstr>
      <vt:lpstr>Engravers MT</vt:lpstr>
      <vt:lpstr>Roboto</vt:lpstr>
      <vt:lpstr>Tahoma</vt:lpstr>
      <vt:lpstr>Tekton Pro Cond</vt:lpstr>
      <vt:lpstr>Times New Roman</vt:lpstr>
      <vt:lpstr>Trebuchet MS</vt:lpstr>
      <vt:lpstr>Verdana</vt:lpstr>
      <vt:lpstr>Wingdings 3</vt:lpstr>
      <vt:lpstr>Грань</vt:lpstr>
      <vt:lpstr>Презентация PowerPoint</vt:lpstr>
      <vt:lpstr>Презентация PowerPoint</vt:lpstr>
      <vt:lpstr>Уровни социального партнерства</vt:lpstr>
      <vt:lpstr>     </vt:lpstr>
      <vt:lpstr>Необходимо помнить,</vt:lpstr>
      <vt:lpstr>Презентация PowerPoint</vt:lpstr>
      <vt:lpstr>ДЕЙСТВИЕ  КОЛЛЕКТИВНОГО ДОГОВОРА </vt:lpstr>
      <vt:lpstr>Вступление коллективного договора в силу не зависит от факта уведомительной регистрации.  Цель ее в другом - проверка компетентными органами соответствия коллективного договора требованиям законодательства.  </vt:lpstr>
      <vt:lpstr>Презентация PowerPoint</vt:lpstr>
      <vt:lpstr>Презентация PowerPoint</vt:lpstr>
      <vt:lpstr>Локальные нормативные акты в трудовом праве  </vt:lpstr>
      <vt:lpstr>Презентация PowerPoint</vt:lpstr>
      <vt:lpstr>Порядок принятия локальных актов</vt:lpstr>
      <vt:lpstr>ч. 2 ст. 22 ТК РФ</vt:lpstr>
      <vt:lpstr>Презентация PowerPoint</vt:lpstr>
      <vt:lpstr>Презентация PowerPoint</vt:lpstr>
      <vt:lpstr>Обратите внимание! </vt:lpstr>
      <vt:lpstr>Презентация PowerPoint</vt:lpstr>
      <vt:lpstr>  Приложения к коллективному договору</vt:lpstr>
      <vt:lpstr>ЗНАЧИМОСТЬ КОЛЛЕКТИВНОГО ДОГОВОРА</vt:lpstr>
      <vt:lpstr>Муниципальный конкурс:  «Коллективный договор – основа эффективности производства и защиты социально-трудовых прав работников»</vt:lpstr>
      <vt:lpstr>ПРИЗЕРЫ, ПОБЕДИТЕЛИ КОНКУРСА</vt:lpstr>
      <vt:lpstr>НАГРАЖДЕНИЕ ПОБЕДИТЕЛЕЙ</vt:lpstr>
      <vt:lpstr>Презентация PowerPoint</vt:lpstr>
      <vt:lpstr> ПОБЕДИТЕЛИ КОНКУРСА - 2021  в число победителей муниципального конкурса вошли: Среди средних организаций:   II место –  МАДОУ «ДЕТСКИЙ САД № 49» III место –  МБОУ «ШКОЛА № 99»  Среди малых организаций: I место –   МАДОУ «ДЕТСКИЙ САД № 115» II место –  МБДОУ «ДЕТСКИЙ САД № 316» III место – МБДОУ «ДЕТСКИЙ САД № 250».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работы по заключению коллективного договора</dc:title>
  <dc:creator>AV SYSTEM GROUP</dc:creator>
  <cp:lastModifiedBy>ASUS</cp:lastModifiedBy>
  <cp:revision>188</cp:revision>
  <dcterms:created xsi:type="dcterms:W3CDTF">2015-05-19T19:48:38Z</dcterms:created>
  <dcterms:modified xsi:type="dcterms:W3CDTF">2022-02-25T06:15:03Z</dcterms:modified>
</cp:coreProperties>
</file>